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60" r:id="rId4"/>
    <p:sldId id="261" r:id="rId5"/>
    <p:sldId id="259" r:id="rId6"/>
    <p:sldId id="262" r:id="rId7"/>
    <p:sldId id="263" r:id="rId8"/>
    <p:sldId id="264" r:id="rId9"/>
    <p:sldId id="265" r:id="rId10"/>
    <p:sldId id="2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1" d="100"/>
          <a:sy n="91" d="100"/>
        </p:scale>
        <p:origin x="-666" y="11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53DF73-2CDC-47A8-859F-6C635BC11AC2}" type="datetimeFigureOut">
              <a:rPr lang="en-US" smtClean="0"/>
              <a:pPr/>
              <a:t>11/20/2017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99703-F489-4659-BAAD-DD0D96600D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599703-F489-4659-BAAD-DD0D96600DD2}"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599703-F489-4659-BAAD-DD0D96600DD2}"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99208" y="1752600"/>
            <a:ext cx="51435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3199207" y="3733800"/>
            <a:ext cx="51435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 xmlns:p14="http://schemas.microsoft.com/office/powerpoint/2010/main" val="29812036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9661" y="421594"/>
            <a:ext cx="1714500" cy="1885508"/>
          </a:xfrm>
        </p:spPr>
        <p:txBody>
          <a:bodyPr>
            <a:normAutofit/>
          </a:bodyPr>
          <a:lstStyle>
            <a:lvl1pPr>
              <a:defRPr sz="2400"/>
            </a:lvl1pPr>
          </a:lstStyle>
          <a:p>
            <a:r>
              <a:rPr lang="en-US" smtClean="0"/>
              <a:t>Click to edit Master title style</a:t>
            </a:r>
            <a:endParaRPr lang="en-US"/>
          </a:p>
        </p:txBody>
      </p:sp>
      <p:grpSp>
        <p:nvGrpSpPr>
          <p:cNvPr id="3" name="Group 83"/>
          <p:cNvGrpSpPr>
            <a:grpSpLocks noChangeAspect="1"/>
          </p:cNvGrpSpPr>
          <p:nvPr/>
        </p:nvGrpSpPr>
        <p:grpSpPr>
          <a:xfrm rot="16200000" flipV="1">
            <a:off x="-425972" y="1653786"/>
            <a:ext cx="5053664" cy="3308889"/>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630596" y="1020193"/>
            <a:ext cx="291465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4" name="Group 97"/>
          <p:cNvGrpSpPr/>
          <p:nvPr/>
        </p:nvGrpSpPr>
        <p:grpSpPr>
          <a:xfrm>
            <a:off x="3991867" y="319177"/>
            <a:ext cx="2542205"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4160085" y="529603"/>
            <a:ext cx="2245025"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5" name="Group 111"/>
          <p:cNvGrpSpPr/>
          <p:nvPr/>
        </p:nvGrpSpPr>
        <p:grpSpPr>
          <a:xfrm>
            <a:off x="3991867" y="3245640"/>
            <a:ext cx="2542205"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4160085" y="3456066"/>
            <a:ext cx="2245025"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6799661" y="2484993"/>
            <a:ext cx="17145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BD96AF66-83DB-4873-BC15-6613B4C2A8E7}" type="slidenum">
              <a:rPr lang="en-US" smtClean="0"/>
              <a:pPr/>
              <a:t>‹#›</a:t>
            </a:fld>
            <a:endParaRPr lang="en-US"/>
          </a:p>
        </p:txBody>
      </p:sp>
      <p:sp>
        <p:nvSpPr>
          <p:cNvPr id="7" name="Footer Placeholder 6"/>
          <p:cNvSpPr>
            <a:spLocks noGrp="1"/>
          </p:cNvSpPr>
          <p:nvPr>
            <p:ph type="ftr" sz="quarter" idx="11"/>
          </p:nvPr>
        </p:nvSpPr>
        <p:spPr/>
        <p:txBody>
          <a:bodyPr/>
          <a:lstStyle/>
          <a:p>
            <a:endParaRPr lang="en-US"/>
          </a:p>
        </p:txBody>
      </p:sp>
      <p:sp>
        <p:nvSpPr>
          <p:cNvPr id="6" name="Date Placeholder 5"/>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7874251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33799" y="1330347"/>
            <a:ext cx="2880360" cy="2103120"/>
          </a:xfrm>
        </p:spPr>
        <p:txBody>
          <a:bodyPr anchor="b">
            <a:normAutofit/>
          </a:bodyPr>
          <a:lstStyle>
            <a:lvl1pPr>
              <a:defRPr sz="3600"/>
            </a:lvl1pPr>
          </a:lstStyle>
          <a:p>
            <a:r>
              <a:rPr lang="en-US" smtClean="0"/>
              <a:t>Click to edit Master title style</a:t>
            </a:r>
            <a:endParaRPr dirty="0"/>
          </a:p>
        </p:txBody>
      </p:sp>
      <p:sp>
        <p:nvSpPr>
          <p:cNvPr id="3" name="Content Placeholder 2"/>
          <p:cNvSpPr>
            <a:spLocks noGrp="1"/>
          </p:cNvSpPr>
          <p:nvPr>
            <p:ph idx="1"/>
          </p:nvPr>
        </p:nvSpPr>
        <p:spPr>
          <a:xfrm>
            <a:off x="627460" y="914400"/>
            <a:ext cx="462915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633799" y="3555524"/>
            <a:ext cx="288036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798910" y="6019801"/>
            <a:ext cx="571500" cy="228600"/>
          </a:xfrm>
        </p:spPr>
        <p:txBody>
          <a:bodyPr/>
          <a:lstStyle>
            <a:lvl1pPr algn="l">
              <a:defRPr/>
            </a:lvl1pPr>
          </a:lstStyle>
          <a:p>
            <a:fld id="{BD96AF66-83DB-4873-BC15-6613B4C2A8E7}" type="slidenum">
              <a:rPr lang="en-US" smtClean="0"/>
              <a:pPr/>
              <a:t>‹#›</a:t>
            </a:fld>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a:xfrm>
            <a:off x="6056708" y="6019801"/>
            <a:ext cx="1047195" cy="228600"/>
          </a:xfrm>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12397626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19668" y="1330347"/>
            <a:ext cx="2880360" cy="2103120"/>
          </a:xfrm>
        </p:spPr>
        <p:txBody>
          <a:bodyPr anchor="b">
            <a:normAutofit/>
          </a:bodyPr>
          <a:lstStyle>
            <a:lvl1pPr>
              <a:defRPr sz="3600"/>
            </a:lvl1pPr>
          </a:lstStyle>
          <a:p>
            <a:r>
              <a:rPr lang="en-US" smtClean="0"/>
              <a:t>Click to edit Master title style</a:t>
            </a:r>
            <a:endParaRPr dirty="0"/>
          </a:p>
        </p:txBody>
      </p:sp>
      <p:grpSp>
        <p:nvGrpSpPr>
          <p:cNvPr id="8" name="Group 7"/>
          <p:cNvGrpSpPr/>
          <p:nvPr/>
        </p:nvGrpSpPr>
        <p:grpSpPr>
          <a:xfrm>
            <a:off x="446659" y="781399"/>
            <a:ext cx="4825049"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627460" y="1031195"/>
            <a:ext cx="44577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619668" y="3555522"/>
            <a:ext cx="288036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D96AF66-83DB-4873-BC15-6613B4C2A8E7}" type="slidenum">
              <a:rPr lang="en-US" smtClean="0"/>
              <a:pPr/>
              <a:t>‹#›</a:t>
            </a:fld>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26595758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BD96AF66-83DB-4873-BC15-6613B4C2A8E7}" type="slidenum">
              <a:rPr lang="en-US" smtClean="0"/>
              <a:pPr/>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24479362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extLst mod="1">
    <p:ext uri="{DCECCB84-F9BA-43D5-87BE-67443E8EF086}">
      <p15:sldGuideLst xmlns=""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8202" y="304800"/>
            <a:ext cx="1297148"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304800"/>
            <a:ext cx="6475253"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BD96AF66-83DB-4873-BC15-6613B4C2A8E7}" type="slidenum">
              <a:rPr lang="en-US" smtClean="0"/>
              <a:pPr/>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42058033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BD96AF66-83DB-4873-BC15-6613B4C2A8E7}" type="slidenum">
              <a:rPr lang="en-US" smtClean="0"/>
              <a:pPr/>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339630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99210" y="1828800"/>
            <a:ext cx="51435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3199207" y="3733800"/>
            <a:ext cx="51435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 xmlns:p14="http://schemas.microsoft.com/office/powerpoint/2010/main" val="1229257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8909" y="1825625"/>
            <a:ext cx="3715941"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29150" y="1825625"/>
            <a:ext cx="3713561"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Slide Number Placeholder 6"/>
          <p:cNvSpPr>
            <a:spLocks noGrp="1"/>
          </p:cNvSpPr>
          <p:nvPr>
            <p:ph type="sldNum" sz="quarter" idx="12"/>
          </p:nvPr>
        </p:nvSpPr>
        <p:spPr/>
        <p:txBody>
          <a:bodyPr/>
          <a:lstStyle/>
          <a:p>
            <a:fld id="{BD96AF66-83DB-4873-BC15-6613B4C2A8E7}" type="slidenum">
              <a:rPr lang="en-US" smtClean="0"/>
              <a:pPr/>
              <a:t>‹#›</a:t>
            </a:fld>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29727551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802386" y="1681163"/>
            <a:ext cx="3717036"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505076"/>
            <a:ext cx="3717036"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29150" y="1681163"/>
            <a:ext cx="3717036"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6"/>
            <a:ext cx="3717036"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Slide Number Placeholder 8"/>
          <p:cNvSpPr>
            <a:spLocks noGrp="1"/>
          </p:cNvSpPr>
          <p:nvPr>
            <p:ph type="sldNum" sz="quarter" idx="12"/>
          </p:nvPr>
        </p:nvSpPr>
        <p:spPr/>
        <p:txBody>
          <a:bodyPr/>
          <a:lstStyle/>
          <a:p>
            <a:fld id="{BD96AF66-83DB-4873-BC15-6613B4C2A8E7}"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23185716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BD96AF66-83DB-4873-BC15-6613B4C2A8E7}"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35128164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96AF66-83DB-4873-BC15-6613B4C2A8E7}" type="slidenum">
              <a:rPr lang="en-US" smtClean="0"/>
              <a:pPr/>
              <a:t>‹#›</a:t>
            </a:fld>
            <a:endParaRPr lang="en-US"/>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8478748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798909" y="304799"/>
            <a:ext cx="7543802" cy="1216152"/>
          </a:xfrm>
        </p:spPr>
        <p:txBody>
          <a:bodyPr/>
          <a:lstStyle>
            <a:lvl1pPr>
              <a:defRPr/>
            </a:lvl1pPr>
          </a:lstStyle>
          <a:p>
            <a:r>
              <a:rPr lang="en-US" smtClean="0"/>
              <a:t>Click to edit Master title style</a:t>
            </a:r>
            <a:endParaRPr lang="en-US" dirty="0"/>
          </a:p>
        </p:txBody>
      </p:sp>
      <p:grpSp>
        <p:nvGrpSpPr>
          <p:cNvPr id="3" name="Group 8"/>
          <p:cNvGrpSpPr/>
          <p:nvPr/>
        </p:nvGrpSpPr>
        <p:grpSpPr>
          <a:xfrm>
            <a:off x="789317" y="1733550"/>
            <a:ext cx="3270377"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948771" y="1900210"/>
            <a:ext cx="2951652"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789317" y="4935990"/>
            <a:ext cx="3276735"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4" name="Group 21"/>
          <p:cNvGrpSpPr/>
          <p:nvPr/>
        </p:nvGrpSpPr>
        <p:grpSpPr>
          <a:xfrm>
            <a:off x="5072334" y="1733550"/>
            <a:ext cx="3270377"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5231788" y="1900210"/>
            <a:ext cx="2951652"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5057181" y="4935990"/>
            <a:ext cx="3276735"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BD96AF66-83DB-4873-BC15-6613B4C2A8E7}" type="slidenum">
              <a:rPr lang="en-US" smtClean="0"/>
              <a:pPr/>
              <a:t>‹#›</a:t>
            </a:fld>
            <a:endParaRPr lang="en-US"/>
          </a:p>
        </p:txBody>
      </p:sp>
      <p:sp>
        <p:nvSpPr>
          <p:cNvPr id="7" name="Footer Placeholder 6"/>
          <p:cNvSpPr>
            <a:spLocks noGrp="1"/>
          </p:cNvSpPr>
          <p:nvPr>
            <p:ph type="ftr" sz="quarter" idx="11"/>
          </p:nvPr>
        </p:nvSpPr>
        <p:spPr/>
        <p:txBody>
          <a:bodyPr/>
          <a:lstStyle/>
          <a:p>
            <a:endParaRPr lang="en-US"/>
          </a:p>
        </p:txBody>
      </p:sp>
      <p:sp>
        <p:nvSpPr>
          <p:cNvPr id="6" name="Date Placeholder 5"/>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11682748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3" name="Group 51"/>
          <p:cNvGrpSpPr>
            <a:grpSpLocks noChangeAspect="1"/>
          </p:cNvGrpSpPr>
          <p:nvPr/>
        </p:nvGrpSpPr>
        <p:grpSpPr>
          <a:xfrm rot="5400000">
            <a:off x="393436" y="2064321"/>
            <a:ext cx="3123347" cy="2317298"/>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936876" y="1824285"/>
            <a:ext cx="2036467"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926409" y="4947405"/>
            <a:ext cx="20574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4" name="Group 83"/>
          <p:cNvGrpSpPr>
            <a:grpSpLocks noChangeAspect="1"/>
          </p:cNvGrpSpPr>
          <p:nvPr/>
        </p:nvGrpSpPr>
        <p:grpSpPr>
          <a:xfrm rot="5400000">
            <a:off x="2997433" y="2064321"/>
            <a:ext cx="3123347" cy="2317298"/>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3540693" y="1824285"/>
            <a:ext cx="2036826"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3530406" y="4947405"/>
            <a:ext cx="20574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5" name="Group 96"/>
          <p:cNvGrpSpPr>
            <a:grpSpLocks noChangeAspect="1"/>
          </p:cNvGrpSpPr>
          <p:nvPr/>
        </p:nvGrpSpPr>
        <p:grpSpPr>
          <a:xfrm rot="5400000">
            <a:off x="5623839" y="2064321"/>
            <a:ext cx="3123347" cy="2317298"/>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6167099" y="1824285"/>
            <a:ext cx="2036826"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6156812" y="4947405"/>
            <a:ext cx="20574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BD96AF66-83DB-4873-BC15-6613B4C2A8E7}" type="slidenum">
              <a:rPr lang="en-US" smtClean="0"/>
              <a:pPr/>
              <a:t>‹#›</a:t>
            </a:fld>
            <a:endParaRPr lang="en-US"/>
          </a:p>
        </p:txBody>
      </p:sp>
      <p:sp>
        <p:nvSpPr>
          <p:cNvPr id="7" name="Footer Placeholder 6"/>
          <p:cNvSpPr>
            <a:spLocks noGrp="1"/>
          </p:cNvSpPr>
          <p:nvPr>
            <p:ph type="ftr" sz="quarter" idx="11"/>
          </p:nvPr>
        </p:nvSpPr>
        <p:spPr/>
        <p:txBody>
          <a:bodyPr/>
          <a:lstStyle/>
          <a:p>
            <a:endParaRPr lang="en-US"/>
          </a:p>
        </p:txBody>
      </p:sp>
      <p:sp>
        <p:nvSpPr>
          <p:cNvPr id="6" name="Date Placeholder 5"/>
          <p:cNvSpPr>
            <a:spLocks noGrp="1"/>
          </p:cNvSpPr>
          <p:nvPr>
            <p:ph type="dt" sz="half" idx="10"/>
          </p:nvPr>
        </p:nvSpPr>
        <p:spPr/>
        <p:txBody>
          <a:body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16819350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8909" y="304800"/>
            <a:ext cx="75438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798911" y="1752600"/>
            <a:ext cx="75438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798910" y="6019801"/>
            <a:ext cx="571500" cy="228600"/>
          </a:xfrm>
          <a:prstGeom prst="rect">
            <a:avLst/>
          </a:prstGeom>
        </p:spPr>
        <p:txBody>
          <a:bodyPr vert="horz" lIns="91440" tIns="45720" rIns="91440" bIns="45720" rtlCol="0" anchor="ctr"/>
          <a:lstStyle>
            <a:lvl1pPr algn="l">
              <a:defRPr sz="1100">
                <a:solidFill>
                  <a:schemeClr val="tx1"/>
                </a:solidFill>
              </a:defRPr>
            </a:lvl1pPr>
          </a:lstStyle>
          <a:p>
            <a:fld id="{BD96AF66-83DB-4873-BC15-6613B4C2A8E7}" type="slidenum">
              <a:rPr lang="en-US" smtClean="0"/>
              <a:pPr/>
              <a:t>‹#›</a:t>
            </a:fld>
            <a:endParaRPr lang="en-US"/>
          </a:p>
        </p:txBody>
      </p:sp>
      <p:sp>
        <p:nvSpPr>
          <p:cNvPr id="5" name="Footer Placeholder 4"/>
          <p:cNvSpPr>
            <a:spLocks noGrp="1"/>
          </p:cNvSpPr>
          <p:nvPr>
            <p:ph type="ftr" sz="quarter" idx="3"/>
          </p:nvPr>
        </p:nvSpPr>
        <p:spPr>
          <a:xfrm>
            <a:off x="1484710" y="6019801"/>
            <a:ext cx="44577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6056708" y="6019801"/>
            <a:ext cx="1047195" cy="228600"/>
          </a:xfrm>
          <a:prstGeom prst="rect">
            <a:avLst/>
          </a:prstGeom>
        </p:spPr>
        <p:txBody>
          <a:bodyPr vert="horz" lIns="91440" tIns="45720" rIns="91440" bIns="45720" rtlCol="0" anchor="ctr"/>
          <a:lstStyle>
            <a:lvl1pPr algn="l">
              <a:defRPr sz="1100">
                <a:solidFill>
                  <a:schemeClr val="tx1"/>
                </a:solidFill>
              </a:defRPr>
            </a:lvl1pPr>
          </a:lstStyle>
          <a:p>
            <a:fld id="{9334C972-60B0-43B1-9E4C-599F339680CF}" type="datetimeFigureOut">
              <a:rPr lang="en-US" smtClean="0"/>
              <a:pPr/>
              <a:t>11/20/2017</a:t>
            </a:fld>
            <a:endParaRPr lang="en-US"/>
          </a:p>
        </p:txBody>
      </p:sp>
    </p:spTree>
    <p:extLst>
      <p:ext uri="{BB962C8B-B14F-4D97-AF65-F5344CB8AC3E}">
        <p14:creationId xmlns=""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Road to Salvation</a:t>
            </a:r>
            <a:endParaRPr lang="en-US" dirty="0"/>
          </a:p>
        </p:txBody>
      </p:sp>
      <p:sp>
        <p:nvSpPr>
          <p:cNvPr id="3" name="Subtitle 2"/>
          <p:cNvSpPr>
            <a:spLocks noGrp="1"/>
          </p:cNvSpPr>
          <p:nvPr>
            <p:ph type="subTitle" idx="1"/>
          </p:nvPr>
        </p:nvSpPr>
        <p:spPr/>
        <p:txBody>
          <a:bodyPr>
            <a:normAutofit/>
          </a:bodyPr>
          <a:lstStyle/>
          <a:p>
            <a:r>
              <a:rPr lang="en-US" dirty="0" smtClean="0"/>
              <a:t>By Pastor Tony Catron </a:t>
            </a:r>
          </a:p>
          <a:p>
            <a:r>
              <a:rPr lang="en-US" sz="1600" dirty="0" smtClean="0"/>
              <a:t>of Ark of Covenant Ministries</a:t>
            </a:r>
            <a:endParaRPr lang="en-US" sz="1600" dirty="0"/>
          </a:p>
        </p:txBody>
      </p:sp>
    </p:spTree>
  </p:cSld>
  <p:clrMapOvr>
    <a:masterClrMapping/>
  </p:clrMapOvr>
  <p:transition spd="med">
    <p:sndAc>
      <p:stSnd>
        <p:snd r:embed="rId2" name="Sunny Day-SoundBible.com-2064222612.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533400"/>
            <a:ext cx="3696891" cy="1219200"/>
          </a:xfrm>
        </p:spPr>
        <p:txBody>
          <a:bodyPr>
            <a:normAutofit/>
          </a:bodyPr>
          <a:lstStyle/>
          <a:p>
            <a:r>
              <a:rPr lang="en-US" sz="4800" dirty="0" smtClean="0"/>
              <a:t>Conclusion</a:t>
            </a:r>
            <a:endParaRPr lang="en-US" sz="4800" dirty="0"/>
          </a:p>
        </p:txBody>
      </p:sp>
      <p:sp>
        <p:nvSpPr>
          <p:cNvPr id="3" name="TextBox 2"/>
          <p:cNvSpPr txBox="1"/>
          <p:nvPr/>
        </p:nvSpPr>
        <p:spPr>
          <a:xfrm>
            <a:off x="762000" y="2514600"/>
            <a:ext cx="7239000" cy="1477328"/>
          </a:xfrm>
          <a:prstGeom prst="rect">
            <a:avLst/>
          </a:prstGeom>
          <a:noFill/>
        </p:spPr>
        <p:txBody>
          <a:bodyPr wrap="square" rtlCol="0">
            <a:spAutoFit/>
          </a:bodyPr>
          <a:lstStyle/>
          <a:p>
            <a:r>
              <a:rPr lang="en-US" dirty="0" smtClean="0">
                <a:solidFill>
                  <a:schemeClr val="tx2"/>
                </a:solidFill>
              </a:rPr>
              <a:t>You can argue and contest or even debate just about any point in the bible you may feel strongly about, but the facts remains  you are not to add or take away from the word of God  </a:t>
            </a:r>
            <a:r>
              <a:rPr lang="en-US" dirty="0" err="1" smtClean="0">
                <a:solidFill>
                  <a:schemeClr val="tx2"/>
                </a:solidFill>
              </a:rPr>
              <a:t>Deu</a:t>
            </a:r>
            <a:r>
              <a:rPr lang="en-US" dirty="0" smtClean="0">
                <a:solidFill>
                  <a:schemeClr val="tx2"/>
                </a:solidFill>
              </a:rPr>
              <a:t> 4:2. Bible states also in Matt. 24:35 Heaven and earth shall pass away but his word will stand! </a:t>
            </a:r>
            <a:endParaRPr lang="en-US" dirty="0">
              <a:solidFill>
                <a:schemeClr val="tx2"/>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ick-linkSgnF.png"/>
          <p:cNvPicPr>
            <a:picLocks noChangeAspect="1"/>
          </p:cNvPicPr>
          <p:nvPr/>
        </p:nvPicPr>
        <p:blipFill>
          <a:blip r:embed="rId3" cstate="print"/>
          <a:stretch>
            <a:fillRect/>
          </a:stretch>
        </p:blipFill>
        <p:spPr>
          <a:xfrm rot="10800000" flipV="1">
            <a:off x="1676400" y="5029200"/>
            <a:ext cx="2286000" cy="1524000"/>
          </a:xfrm>
          <a:prstGeom prst="rect">
            <a:avLst/>
          </a:prstGeom>
        </p:spPr>
      </p:pic>
      <p:sp>
        <p:nvSpPr>
          <p:cNvPr id="4" name="Title 3"/>
          <p:cNvSpPr>
            <a:spLocks noGrp="1"/>
          </p:cNvSpPr>
          <p:nvPr>
            <p:ph type="title"/>
          </p:nvPr>
        </p:nvSpPr>
        <p:spPr>
          <a:xfrm>
            <a:off x="1143000" y="3505200"/>
            <a:ext cx="7543802" cy="1219200"/>
          </a:xfrm>
        </p:spPr>
        <p:txBody>
          <a:bodyPr>
            <a:normAutofit fontScale="90000"/>
          </a:bodyPr>
          <a:lstStyle/>
          <a:p>
            <a:r>
              <a:rPr lang="en-US" sz="2400" b="1" dirty="0" smtClean="0">
                <a:solidFill>
                  <a:schemeClr val="tx2"/>
                </a:solidFill>
              </a:rPr>
              <a:t/>
            </a:r>
            <a:br>
              <a:rPr lang="en-US" sz="2400" b="1" dirty="0" smtClean="0">
                <a:solidFill>
                  <a:schemeClr val="tx2"/>
                </a:solidFill>
              </a:rPr>
            </a:br>
            <a:r>
              <a:rPr lang="en-US" sz="2400" b="1" dirty="0" smtClean="0">
                <a:solidFill>
                  <a:schemeClr val="tx2"/>
                </a:solidFill>
              </a:rPr>
              <a:t/>
            </a:r>
            <a:br>
              <a:rPr lang="en-US" sz="2400" b="1" dirty="0" smtClean="0">
                <a:solidFill>
                  <a:schemeClr val="tx2"/>
                </a:solidFill>
              </a:rPr>
            </a:br>
            <a:r>
              <a:rPr lang="en-US" sz="2400" b="1" dirty="0" smtClean="0">
                <a:solidFill>
                  <a:schemeClr val="tx2"/>
                </a:solidFill>
              </a:rPr>
              <a:t/>
            </a:r>
            <a:br>
              <a:rPr lang="en-US" sz="2400" b="1" dirty="0" smtClean="0">
                <a:solidFill>
                  <a:schemeClr val="tx2"/>
                </a:solidFill>
              </a:rPr>
            </a:br>
            <a:r>
              <a:rPr lang="en-US" sz="2400" b="1" dirty="0" smtClean="0">
                <a:solidFill>
                  <a:schemeClr val="tx2"/>
                </a:solidFill>
              </a:rPr>
              <a:t/>
            </a:r>
            <a:br>
              <a:rPr lang="en-US" sz="2400" b="1" dirty="0" smtClean="0">
                <a:solidFill>
                  <a:schemeClr val="tx2"/>
                </a:solidFill>
              </a:rPr>
            </a:br>
            <a:r>
              <a:rPr lang="en-US" sz="2400" b="1" dirty="0" smtClean="0">
                <a:solidFill>
                  <a:schemeClr val="tx2"/>
                </a:solidFill>
              </a:rPr>
              <a:t/>
            </a:r>
            <a:br>
              <a:rPr lang="en-US" sz="2400" b="1" dirty="0" smtClean="0">
                <a:solidFill>
                  <a:schemeClr val="tx2"/>
                </a:solidFill>
              </a:rPr>
            </a:br>
            <a:r>
              <a:rPr lang="en-US" sz="2400" b="1" dirty="0" smtClean="0">
                <a:solidFill>
                  <a:schemeClr val="tx2"/>
                </a:solidFill>
              </a:rPr>
              <a:t/>
            </a:r>
            <a:br>
              <a:rPr lang="en-US" sz="2400" b="1" dirty="0" smtClean="0">
                <a:solidFill>
                  <a:schemeClr val="tx2"/>
                </a:solidFill>
              </a:rPr>
            </a:br>
            <a:r>
              <a:rPr lang="en-US" sz="2400" b="1" dirty="0" smtClean="0">
                <a:solidFill>
                  <a:schemeClr val="tx2"/>
                </a:solidFill>
                <a:effectLst>
                  <a:outerShdw blurRad="38100" dist="38100" dir="2700000" algn="tl">
                    <a:srgbClr val="000000">
                      <a:alpha val="43137"/>
                    </a:srgbClr>
                  </a:outerShdw>
                </a:effectLst>
              </a:rPr>
              <a:t>Also in the Bible it reads: </a:t>
            </a:r>
            <a:r>
              <a:rPr lang="en-US" sz="2400" b="1" dirty="0" smtClean="0">
                <a:solidFill>
                  <a:schemeClr val="tx2"/>
                </a:solidFill>
              </a:rPr>
              <a:t/>
            </a:r>
            <a:br>
              <a:rPr lang="en-US" sz="2400" b="1" dirty="0" smtClean="0">
                <a:solidFill>
                  <a:schemeClr val="tx2"/>
                </a:solidFill>
              </a:rPr>
            </a:br>
            <a:r>
              <a:rPr lang="en-US" sz="2400" b="1" dirty="0" smtClean="0">
                <a:solidFill>
                  <a:schemeClr val="tx2"/>
                </a:solidFill>
              </a:rPr>
              <a:t>12) “There is a way that </a:t>
            </a:r>
            <a:r>
              <a:rPr lang="en-US" sz="2400" b="1" dirty="0" err="1" smtClean="0">
                <a:solidFill>
                  <a:schemeClr val="tx2"/>
                </a:solidFill>
              </a:rPr>
              <a:t>seemeth</a:t>
            </a:r>
            <a:r>
              <a:rPr lang="en-US" sz="2400" b="1" dirty="0" smtClean="0">
                <a:solidFill>
                  <a:schemeClr val="tx2"/>
                </a:solidFill>
              </a:rPr>
              <a:t> right unto a man, but the end thereof are the ways of death” </a:t>
            </a:r>
            <a:r>
              <a:rPr lang="en-US" sz="2400" b="1" dirty="0" smtClean="0">
                <a:solidFill>
                  <a:schemeClr val="tx2"/>
                </a:solidFill>
                <a:effectLst>
                  <a:outerShdw blurRad="38100" dist="38100" dir="2700000" algn="tl">
                    <a:srgbClr val="000000">
                      <a:alpha val="43137"/>
                    </a:srgbClr>
                  </a:outerShdw>
                </a:effectLst>
              </a:rPr>
              <a:t>Proverbs 14:12</a:t>
            </a:r>
            <a:r>
              <a:rPr lang="en-US" sz="2400" b="1" dirty="0" smtClean="0">
                <a:solidFill>
                  <a:schemeClr val="tx2"/>
                </a:solidFill>
              </a:rPr>
              <a:t>.</a:t>
            </a:r>
            <a:endParaRPr lang="en-US" sz="2400" b="1" dirty="0">
              <a:solidFill>
                <a:schemeClr val="tx2"/>
              </a:solidFill>
            </a:endParaRPr>
          </a:p>
        </p:txBody>
      </p:sp>
      <p:sp>
        <p:nvSpPr>
          <p:cNvPr id="3" name="TextBox 2"/>
          <p:cNvSpPr txBox="1"/>
          <p:nvPr/>
        </p:nvSpPr>
        <p:spPr>
          <a:xfrm>
            <a:off x="1143000" y="1371600"/>
            <a:ext cx="7239000" cy="1938992"/>
          </a:xfrm>
          <a:prstGeom prst="rect">
            <a:avLst/>
          </a:prstGeom>
          <a:noFill/>
        </p:spPr>
        <p:txBody>
          <a:bodyPr wrap="square" rtlCol="0">
            <a:spAutoFit/>
          </a:bodyPr>
          <a:lstStyle/>
          <a:p>
            <a:r>
              <a:rPr lang="en-US" sz="2400" b="1" dirty="0" smtClean="0">
                <a:solidFill>
                  <a:schemeClr val="tx2"/>
                </a:solidFill>
                <a:effectLst>
                  <a:outerShdw blurRad="38100" dist="38100" dir="2700000" algn="tl">
                    <a:srgbClr val="000000">
                      <a:alpha val="43137"/>
                    </a:srgbClr>
                  </a:outerShdw>
                </a:effectLst>
              </a:rPr>
              <a:t>In the Bible it reads:</a:t>
            </a:r>
          </a:p>
          <a:p>
            <a:r>
              <a:rPr lang="en-US" sz="2400" b="1" dirty="0" smtClean="0">
                <a:solidFill>
                  <a:schemeClr val="tx2"/>
                </a:solidFill>
              </a:rPr>
              <a:t> 5) “Trust in the Lord with all </a:t>
            </a:r>
            <a:r>
              <a:rPr lang="en-US" sz="2400" b="1" dirty="0" err="1" smtClean="0">
                <a:solidFill>
                  <a:schemeClr val="tx2"/>
                </a:solidFill>
              </a:rPr>
              <a:t>thine</a:t>
            </a:r>
            <a:r>
              <a:rPr lang="en-US" sz="2400" b="1" dirty="0" smtClean="0">
                <a:solidFill>
                  <a:schemeClr val="tx2"/>
                </a:solidFill>
              </a:rPr>
              <a:t> heart; and lean not unto </a:t>
            </a:r>
            <a:r>
              <a:rPr lang="en-US" sz="2400" b="1" dirty="0" err="1" smtClean="0">
                <a:solidFill>
                  <a:schemeClr val="tx2"/>
                </a:solidFill>
              </a:rPr>
              <a:t>thine</a:t>
            </a:r>
            <a:r>
              <a:rPr lang="en-US" sz="2400" b="1" dirty="0" smtClean="0">
                <a:solidFill>
                  <a:schemeClr val="tx2"/>
                </a:solidFill>
              </a:rPr>
              <a:t> own understanding”.</a:t>
            </a:r>
            <a:br>
              <a:rPr lang="en-US" sz="2400" b="1" dirty="0" smtClean="0">
                <a:solidFill>
                  <a:schemeClr val="tx2"/>
                </a:solidFill>
              </a:rPr>
            </a:br>
            <a:r>
              <a:rPr lang="en-US" sz="2400" b="1" dirty="0" smtClean="0">
                <a:solidFill>
                  <a:schemeClr val="tx2"/>
                </a:solidFill>
              </a:rPr>
              <a:t>6) “In all thy ways acknowledge him and he shall direct thy paths” </a:t>
            </a:r>
            <a:r>
              <a:rPr lang="en-US" sz="2400" b="1" dirty="0" smtClean="0">
                <a:solidFill>
                  <a:schemeClr val="tx2"/>
                </a:solidFill>
                <a:effectLst>
                  <a:outerShdw blurRad="38100" dist="38100" dir="2700000" algn="tl">
                    <a:srgbClr val="000000">
                      <a:alpha val="43137"/>
                    </a:srgbClr>
                  </a:outerShdw>
                </a:effectLst>
              </a:rPr>
              <a:t>Proverbs 3:5,6</a:t>
            </a:r>
            <a:endParaRPr lang="en-US" sz="2400" dirty="0">
              <a:solidFill>
                <a:schemeClr val="tx2"/>
              </a:solidFill>
            </a:endParaRPr>
          </a:p>
        </p:txBody>
      </p:sp>
      <p:sp>
        <p:nvSpPr>
          <p:cNvPr id="8" name="TextBox 7"/>
          <p:cNvSpPr txBox="1"/>
          <p:nvPr/>
        </p:nvSpPr>
        <p:spPr>
          <a:xfrm>
            <a:off x="2286000" y="5029200"/>
            <a:ext cx="1143000" cy="415498"/>
          </a:xfrm>
          <a:prstGeom prst="rect">
            <a:avLst/>
          </a:prstGeom>
          <a:noFill/>
        </p:spPr>
        <p:txBody>
          <a:bodyPr wrap="square" rtlCol="0">
            <a:spAutoFit/>
          </a:bodyPr>
          <a:lstStyle/>
          <a:p>
            <a:r>
              <a:rPr lang="en-US" sz="1050" dirty="0" smtClean="0">
                <a:solidFill>
                  <a:srgbClr val="0070C0"/>
                </a:solidFill>
              </a:rPr>
              <a:t>This is the right way!</a:t>
            </a:r>
            <a:endParaRPr lang="en-US" sz="1050" dirty="0">
              <a:solidFill>
                <a:srgbClr val="0070C0"/>
              </a:solidFill>
            </a:endParaRPr>
          </a:p>
        </p:txBody>
      </p:sp>
      <p:sp>
        <p:nvSpPr>
          <p:cNvPr id="9" name="TextBox 8"/>
          <p:cNvSpPr txBox="1"/>
          <p:nvPr/>
        </p:nvSpPr>
        <p:spPr>
          <a:xfrm>
            <a:off x="2209800" y="5486400"/>
            <a:ext cx="1219200" cy="415498"/>
          </a:xfrm>
          <a:prstGeom prst="rect">
            <a:avLst/>
          </a:prstGeom>
          <a:noFill/>
        </p:spPr>
        <p:txBody>
          <a:bodyPr wrap="square" rtlCol="0">
            <a:spAutoFit/>
          </a:bodyPr>
          <a:lstStyle/>
          <a:p>
            <a:r>
              <a:rPr lang="en-US" sz="1050" dirty="0" smtClean="0">
                <a:solidFill>
                  <a:srgbClr val="FF0000"/>
                </a:solidFill>
              </a:rPr>
              <a:t>No..No this is the way!!</a:t>
            </a:r>
            <a:endParaRPr lang="en-US" sz="1050" dirty="0">
              <a:solidFill>
                <a:srgbClr val="FF0000"/>
              </a:solidFill>
            </a:endParaRPr>
          </a:p>
        </p:txBody>
      </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2667000"/>
            <a:ext cx="7848600" cy="1815882"/>
          </a:xfrm>
          <a:prstGeom prst="rect">
            <a:avLst/>
          </a:prstGeom>
        </p:spPr>
        <p:txBody>
          <a:bodyPr wrap="square">
            <a:spAutoFit/>
          </a:bodyPr>
          <a:lstStyle/>
          <a:p>
            <a:r>
              <a:rPr lang="en-US" sz="1600" dirty="0" smtClean="0">
                <a:solidFill>
                  <a:schemeClr val="tx2"/>
                </a:solidFill>
                <a:effectLst>
                  <a:outerShdw blurRad="38100" dist="38100" dir="2700000" algn="tl">
                    <a:srgbClr val="000000">
                      <a:alpha val="43137"/>
                    </a:srgbClr>
                  </a:outerShdw>
                </a:effectLst>
              </a:rPr>
              <a:t>Believe it or not there is a Process that leads to salvation! It is not just saying a few words </a:t>
            </a:r>
            <a:r>
              <a:rPr lang="en-US" sz="1600" smtClean="0">
                <a:solidFill>
                  <a:schemeClr val="tx2"/>
                </a:solidFill>
                <a:effectLst>
                  <a:outerShdw blurRad="38100" dist="38100" dir="2700000" algn="tl">
                    <a:srgbClr val="000000">
                      <a:alpha val="43137"/>
                    </a:srgbClr>
                  </a:outerShdw>
                </a:effectLst>
              </a:rPr>
              <a:t>and have few prayers of </a:t>
            </a:r>
            <a:r>
              <a:rPr lang="en-US" sz="1600" dirty="0" smtClean="0">
                <a:solidFill>
                  <a:schemeClr val="tx2"/>
                </a:solidFill>
                <a:effectLst>
                  <a:outerShdw blurRad="38100" dist="38100" dir="2700000" algn="tl">
                    <a:srgbClr val="000000">
                      <a:alpha val="43137"/>
                    </a:srgbClr>
                  </a:outerShdw>
                </a:effectLst>
              </a:rPr>
              <a:t>your own or verses from the Bible then you have Salvation, that is what I call the Dorothy in OZ Salvation, you know were the good </a:t>
            </a:r>
            <a:r>
              <a:rPr lang="en-US" sz="1600" u="sng" dirty="0" smtClean="0">
                <a:solidFill>
                  <a:schemeClr val="tx2"/>
                </a:solidFill>
                <a:effectLst>
                  <a:outerShdw blurRad="38100" dist="38100" dir="2700000" algn="tl">
                    <a:srgbClr val="000000">
                      <a:alpha val="43137"/>
                    </a:srgbClr>
                  </a:outerShdw>
                </a:effectLst>
              </a:rPr>
              <a:t>witch</a:t>
            </a:r>
            <a:r>
              <a:rPr lang="en-US" sz="1600" dirty="0" smtClean="0">
                <a:solidFill>
                  <a:schemeClr val="tx2"/>
                </a:solidFill>
                <a:effectLst>
                  <a:outerShdw blurRad="38100" dist="38100" dir="2700000" algn="tl">
                    <a:srgbClr val="000000">
                      <a:alpha val="43137"/>
                    </a:srgbClr>
                  </a:outerShdw>
                </a:effectLst>
              </a:rPr>
              <a:t> Glenda tell Dorothy stand still put your heels together then click them 3 times and say “ There no Place like home 3 times” then she’s was back in Kansas again, No…NO! That is not Salvation or being save in Jesus Christ.</a:t>
            </a:r>
            <a:endParaRPr lang="en-US" sz="1600" dirty="0">
              <a:solidFill>
                <a:schemeClr val="tx2"/>
              </a:solidFill>
              <a:effectLst>
                <a:outerShdw blurRad="38100" dist="38100" dir="2700000" algn="tl">
                  <a:srgbClr val="000000">
                    <a:alpha val="43137"/>
                  </a:srgbClr>
                </a:outerShdw>
              </a:effectLst>
            </a:endParaRPr>
          </a:p>
        </p:txBody>
      </p:sp>
      <p:pic>
        <p:nvPicPr>
          <p:cNvPr id="4" name="Picture 3" descr="ruby_slippers1.gif"/>
          <p:cNvPicPr>
            <a:picLocks noChangeAspect="1"/>
          </p:cNvPicPr>
          <p:nvPr/>
        </p:nvPicPr>
        <p:blipFill>
          <a:blip r:embed="rId2" cstate="print"/>
          <a:stretch>
            <a:fillRect/>
          </a:stretch>
        </p:blipFill>
        <p:spPr>
          <a:xfrm>
            <a:off x="6096000" y="4267200"/>
            <a:ext cx="2286000" cy="1714500"/>
          </a:xfrm>
          <a:prstGeom prst="rect">
            <a:avLst/>
          </a:prstGeom>
        </p:spPr>
      </p:pic>
      <p:pic>
        <p:nvPicPr>
          <p:cNvPr id="5" name="Picture 4" descr="thREV3VBSB.jpg"/>
          <p:cNvPicPr>
            <a:picLocks noChangeAspect="1"/>
          </p:cNvPicPr>
          <p:nvPr/>
        </p:nvPicPr>
        <p:blipFill>
          <a:blip r:embed="rId3" cstate="print"/>
          <a:stretch>
            <a:fillRect/>
          </a:stretch>
        </p:blipFill>
        <p:spPr>
          <a:xfrm>
            <a:off x="609600" y="533400"/>
            <a:ext cx="2467914" cy="180022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124200" y="1219200"/>
            <a:ext cx="5143502" cy="2133600"/>
          </a:xfrm>
        </p:spPr>
        <p:txBody>
          <a:bodyPr>
            <a:normAutofit/>
          </a:bodyPr>
          <a:lstStyle/>
          <a:p>
            <a:r>
              <a:rPr lang="en-US" sz="2800" dirty="0" smtClean="0"/>
              <a:t>It’s a process not work, an for those who think it’s work! The Bible reads in: </a:t>
            </a:r>
            <a:r>
              <a:rPr lang="en-US" sz="2400" dirty="0" smtClean="0">
                <a:effectLst>
                  <a:outerShdw blurRad="38100" dist="38100" dir="2700000" algn="tl">
                    <a:srgbClr val="000000">
                      <a:alpha val="43137"/>
                    </a:srgbClr>
                  </a:outerShdw>
                </a:effectLst>
              </a:rPr>
              <a:t>Eph. 2:8-9</a:t>
            </a:r>
            <a:endParaRPr lang="en-US" sz="2400" dirty="0">
              <a:effectLst>
                <a:outerShdw blurRad="38100" dist="38100" dir="2700000" algn="tl">
                  <a:srgbClr val="000000">
                    <a:alpha val="43137"/>
                  </a:srgbClr>
                </a:outerShdw>
              </a:effectLst>
            </a:endParaRPr>
          </a:p>
        </p:txBody>
      </p:sp>
      <p:sp>
        <p:nvSpPr>
          <p:cNvPr id="10" name="Text Placeholder 9"/>
          <p:cNvSpPr>
            <a:spLocks noGrp="1"/>
          </p:cNvSpPr>
          <p:nvPr>
            <p:ph type="body" idx="1"/>
          </p:nvPr>
        </p:nvSpPr>
        <p:spPr>
          <a:xfrm>
            <a:off x="3200400" y="3429000"/>
            <a:ext cx="5562600" cy="1524000"/>
          </a:xfrm>
        </p:spPr>
        <p:txBody>
          <a:bodyPr>
            <a:normAutofit fontScale="92500" lnSpcReduction="20000"/>
          </a:bodyPr>
          <a:lstStyle/>
          <a:p>
            <a:r>
              <a:rPr lang="en-US" dirty="0" smtClean="0">
                <a:solidFill>
                  <a:schemeClr val="tx2"/>
                </a:solidFill>
                <a:effectLst>
                  <a:outerShdw blurRad="38100" dist="38100" dir="2700000" algn="tl">
                    <a:srgbClr val="000000">
                      <a:alpha val="43137"/>
                    </a:srgbClr>
                  </a:outerShdw>
                </a:effectLst>
              </a:rPr>
              <a:t>8) For by grace are ye saved through faith ; and that not of  yourselves : it is the gift of God:</a:t>
            </a:r>
          </a:p>
          <a:p>
            <a:r>
              <a:rPr lang="en-US" dirty="0" smtClean="0">
                <a:solidFill>
                  <a:schemeClr val="tx2"/>
                </a:solidFill>
                <a:effectLst>
                  <a:outerShdw blurRad="38100" dist="38100" dir="2700000" algn="tl">
                    <a:srgbClr val="000000">
                      <a:alpha val="43137"/>
                    </a:srgbClr>
                  </a:outerShdw>
                </a:effectLst>
              </a:rPr>
              <a:t>9) Not of works, lest any man should boast. </a:t>
            </a:r>
          </a:p>
          <a:p>
            <a:endParaRPr lang="en-US" dirty="0"/>
          </a:p>
        </p:txBody>
      </p:sp>
    </p:spTree>
  </p:cSld>
  <p:clrMapOvr>
    <a:masterClrMapping/>
  </p:clrMapOvr>
  <p:transition spd="slow">
    <p:sndAc>
      <p:stSnd>
        <p:snd r:embed="rId2" name="Wind-Mark_DiAngelo-1940285615.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1"/>
                                          </p:val>
                                        </p:tav>
                                        <p:tav tm="100000">
                                          <p:val>
                                            <p:strVal val="#ppt_x"/>
                                          </p:val>
                                        </p:tav>
                                      </p:tavLst>
                                    </p:anim>
                                    <p:anim calcmode="lin" valueType="num">
                                      <p:cBhvr>
                                        <p:cTn id="9" dur="2000" fill="hold"/>
                                        <p:tgtEl>
                                          <p:spTgt spid="9"/>
                                        </p:tgtEl>
                                        <p:attrNameLst>
                                          <p:attrName>ppt_y</p:attrName>
                                        </p:attrNameLst>
                                      </p:cBhvr>
                                      <p:tavLst>
                                        <p:tav tm="0">
                                          <p:val>
                                            <p:strVal val="#ppt_y"/>
                                          </p:val>
                                        </p:tav>
                                        <p:tav tm="100000">
                                          <p:val>
                                            <p:strVal val="#ppt_y"/>
                                          </p:val>
                                        </p:tav>
                                      </p:tavLst>
                                    </p:anim>
                                  </p:childTnLst>
                                </p:cTn>
                              </p:par>
                            </p:childTnLst>
                          </p:cTn>
                        </p:par>
                        <p:par>
                          <p:cTn id="10" fill="hold">
                            <p:stCondLst>
                              <p:cond delay="162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2000"/>
                                        <p:tgtEl>
                                          <p:spTgt spid="10">
                                            <p:txEl>
                                              <p:pRg st="0" end="0"/>
                                            </p:txEl>
                                          </p:spTgt>
                                        </p:tgtEl>
                                      </p:cBhvr>
                                    </p:animEffect>
                                    <p:anim calcmode="lin" valueType="num">
                                      <p:cBhvr>
                                        <p:cTn id="14" dur="2000" fill="hold"/>
                                        <p:tgtEl>
                                          <p:spTgt spid="10">
                                            <p:txEl>
                                              <p:pRg st="0" end="0"/>
                                            </p:txEl>
                                          </p:spTgt>
                                        </p:tgtEl>
                                        <p:attrNameLst>
                                          <p:attrName>ppt_x</p:attrName>
                                        </p:attrNameLst>
                                      </p:cBhvr>
                                      <p:tavLst>
                                        <p:tav tm="0">
                                          <p:val>
                                            <p:strVal val="#ppt_x-.1"/>
                                          </p:val>
                                        </p:tav>
                                        <p:tav tm="100000">
                                          <p:val>
                                            <p:strVal val="#ppt_x"/>
                                          </p:val>
                                        </p:tav>
                                      </p:tavLst>
                                    </p:anim>
                                    <p:anim calcmode="lin" valueType="num">
                                      <p:cBhvr>
                                        <p:cTn id="15" dur="2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33000"/>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2000"/>
                                        <p:tgtEl>
                                          <p:spTgt spid="10">
                                            <p:txEl>
                                              <p:pRg st="1" end="1"/>
                                            </p:txEl>
                                          </p:spTgt>
                                        </p:tgtEl>
                                      </p:cBhvr>
                                    </p:animEffect>
                                    <p:anim calcmode="lin" valueType="num">
                                      <p:cBhvr>
                                        <p:cTn id="20" dur="2000" fill="hold"/>
                                        <p:tgtEl>
                                          <p:spTgt spid="10">
                                            <p:txEl>
                                              <p:pRg st="1" end="1"/>
                                            </p:txEl>
                                          </p:spTgt>
                                        </p:tgtEl>
                                        <p:attrNameLst>
                                          <p:attrName>ppt_x</p:attrName>
                                        </p:attrNameLst>
                                      </p:cBhvr>
                                      <p:tavLst>
                                        <p:tav tm="0">
                                          <p:val>
                                            <p:strVal val="#ppt_x-.1"/>
                                          </p:val>
                                        </p:tav>
                                        <p:tav tm="100000">
                                          <p:val>
                                            <p:strVal val="#ppt_x"/>
                                          </p:val>
                                        </p:tav>
                                      </p:tavLst>
                                    </p:anim>
                                    <p:anim calcmode="lin" valueType="num">
                                      <p:cBhvr>
                                        <p:cTn id="21" dur="20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81000"/>
            <a:ext cx="7543802" cy="1219200"/>
          </a:xfrm>
        </p:spPr>
        <p:txBody>
          <a:bodyPr>
            <a:normAutofit/>
          </a:bodyPr>
          <a:lstStyle/>
          <a:p>
            <a:r>
              <a:rPr lang="en-US" sz="2400" dirty="0" smtClean="0"/>
              <a:t>You have to go through a process to receive salvation from our Lord and Savor Jesus Christ and it all starts out below! “You Must”</a:t>
            </a:r>
            <a:endParaRPr lang="en-US" sz="2400" dirty="0"/>
          </a:p>
        </p:txBody>
      </p:sp>
      <p:grpSp>
        <p:nvGrpSpPr>
          <p:cNvPr id="53" name="Group 52"/>
          <p:cNvGrpSpPr/>
          <p:nvPr/>
        </p:nvGrpSpPr>
        <p:grpSpPr>
          <a:xfrm>
            <a:off x="6629400" y="1981200"/>
            <a:ext cx="1828800" cy="3727341"/>
            <a:chOff x="6629400" y="1981200"/>
            <a:chExt cx="1828800" cy="3727341"/>
          </a:xfrm>
        </p:grpSpPr>
        <p:grpSp>
          <p:nvGrpSpPr>
            <p:cNvPr id="82" name="Group 81"/>
            <p:cNvGrpSpPr/>
            <p:nvPr/>
          </p:nvGrpSpPr>
          <p:grpSpPr>
            <a:xfrm>
              <a:off x="6629400" y="1981200"/>
              <a:ext cx="1676400" cy="2842974"/>
              <a:chOff x="6629400" y="1981200"/>
              <a:chExt cx="1676400" cy="2842974"/>
            </a:xfrm>
          </p:grpSpPr>
          <p:grpSp>
            <p:nvGrpSpPr>
              <p:cNvPr id="45" name="Group 44"/>
              <p:cNvGrpSpPr/>
              <p:nvPr/>
            </p:nvGrpSpPr>
            <p:grpSpPr>
              <a:xfrm>
                <a:off x="6781800" y="2667000"/>
                <a:ext cx="228600" cy="1676400"/>
                <a:chOff x="6781800" y="2667000"/>
                <a:chExt cx="228600" cy="1676400"/>
              </a:xfrm>
            </p:grpSpPr>
            <p:cxnSp>
              <p:nvCxnSpPr>
                <p:cNvPr id="40" name="Straight Connector 39"/>
                <p:cNvCxnSpPr/>
                <p:nvPr/>
              </p:nvCxnSpPr>
              <p:spPr>
                <a:xfrm>
                  <a:off x="6781800" y="2667000"/>
                  <a:ext cx="0" cy="167640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781800" y="3352800"/>
                  <a:ext cx="228600" cy="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781800" y="4343400"/>
                  <a:ext cx="228600" cy="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6629400" y="1981200"/>
                <a:ext cx="1676400" cy="762000"/>
              </a:xfrm>
              <a:prstGeom prst="rect">
                <a:avLst/>
              </a:prstGeom>
              <a:solidFill>
                <a:schemeClr val="accent3">
                  <a:lumMod val="75000"/>
                </a:schemeClr>
              </a:solidFill>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7010400" y="3962400"/>
                <a:ext cx="1219200" cy="7620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7010400" y="2971800"/>
                <a:ext cx="1219200" cy="7620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705600" y="2057400"/>
                <a:ext cx="1600200" cy="715581"/>
              </a:xfrm>
              <a:prstGeom prst="rect">
                <a:avLst/>
              </a:prstGeom>
              <a:noFill/>
            </p:spPr>
            <p:txBody>
              <a:bodyPr wrap="square" rtlCol="0">
                <a:spAutoFit/>
              </a:bodyPr>
              <a:lstStyle/>
              <a:p>
                <a:pPr algn="ctr"/>
                <a:r>
                  <a:rPr lang="en-US" sz="1350" b="1" dirty="0" smtClean="0">
                    <a:solidFill>
                      <a:schemeClr val="bg1"/>
                    </a:solidFill>
                    <a:effectLst>
                      <a:outerShdw blurRad="38100" dist="38100" dir="2700000" algn="tl">
                        <a:srgbClr val="000000">
                          <a:alpha val="43137"/>
                        </a:srgbClr>
                      </a:outerShdw>
                    </a:effectLst>
                  </a:rPr>
                  <a:t>Be Baptize in  the name of Jesus Christ</a:t>
                </a:r>
                <a:endParaRPr lang="en-US" sz="1350" b="1" dirty="0">
                  <a:solidFill>
                    <a:schemeClr val="bg1"/>
                  </a:solidFill>
                  <a:effectLst>
                    <a:outerShdw blurRad="38100" dist="38100" dir="2700000" algn="tl">
                      <a:srgbClr val="000000">
                        <a:alpha val="43137"/>
                      </a:srgbClr>
                    </a:outerShdw>
                  </a:effectLst>
                </a:endParaRPr>
              </a:p>
            </p:txBody>
          </p:sp>
          <p:sp>
            <p:nvSpPr>
              <p:cNvPr id="74" name="TextBox 73"/>
              <p:cNvSpPr txBox="1"/>
              <p:nvPr/>
            </p:nvSpPr>
            <p:spPr>
              <a:xfrm>
                <a:off x="7010400" y="3048000"/>
                <a:ext cx="1295400" cy="861774"/>
              </a:xfrm>
              <a:prstGeom prst="rect">
                <a:avLst/>
              </a:prstGeom>
              <a:noFill/>
            </p:spPr>
            <p:txBody>
              <a:bodyPr wrap="square" rtlCol="0">
                <a:spAutoFit/>
              </a:bodyPr>
              <a:lstStyle/>
              <a:p>
                <a:pPr>
                  <a:buFont typeface="Arial" pitchFamily="34" charset="0"/>
                  <a:buChar char="•"/>
                </a:pPr>
                <a:r>
                  <a:rPr lang="en-US" sz="1050" b="1" dirty="0" smtClean="0">
                    <a:solidFill>
                      <a:schemeClr val="tx2"/>
                    </a:solidFill>
                  </a:rPr>
                  <a:t>For Remission of sin</a:t>
                </a:r>
              </a:p>
              <a:p>
                <a:pPr>
                  <a:buFont typeface="Arial" pitchFamily="34" charset="0"/>
                  <a:buChar char="•"/>
                </a:pPr>
                <a:r>
                  <a:rPr lang="en-US" sz="1050" b="1" dirty="0" smtClean="0">
                    <a:solidFill>
                      <a:schemeClr val="tx2"/>
                    </a:solidFill>
                  </a:rPr>
                  <a:t>For Forgiveness</a:t>
                </a:r>
              </a:p>
              <a:p>
                <a:pPr>
                  <a:buFont typeface="Arial" pitchFamily="34" charset="0"/>
                  <a:buChar char="•"/>
                </a:pPr>
                <a:r>
                  <a:rPr lang="en-US" sz="1050" b="1" dirty="0" smtClean="0">
                    <a:solidFill>
                      <a:schemeClr val="tx2"/>
                    </a:solidFill>
                  </a:rPr>
                  <a:t>For Mercy</a:t>
                </a:r>
              </a:p>
              <a:p>
                <a:endParaRPr lang="en-US" sz="800" dirty="0" smtClean="0">
                  <a:solidFill>
                    <a:schemeClr val="tx2"/>
                  </a:solidFill>
                </a:endParaRPr>
              </a:p>
            </p:txBody>
          </p:sp>
          <p:sp>
            <p:nvSpPr>
              <p:cNvPr id="80" name="TextBox 79"/>
              <p:cNvSpPr txBox="1"/>
              <p:nvPr/>
            </p:nvSpPr>
            <p:spPr>
              <a:xfrm>
                <a:off x="7010400" y="3962400"/>
                <a:ext cx="1295400" cy="861774"/>
              </a:xfrm>
              <a:prstGeom prst="rect">
                <a:avLst/>
              </a:prstGeom>
              <a:noFill/>
            </p:spPr>
            <p:txBody>
              <a:bodyPr wrap="square" rtlCol="0">
                <a:spAutoFit/>
              </a:bodyPr>
              <a:lstStyle/>
              <a:p>
                <a:pPr>
                  <a:buFont typeface="Arial" pitchFamily="34" charset="0"/>
                  <a:buChar char="•"/>
                </a:pPr>
                <a:r>
                  <a:rPr lang="en-US" sz="1000" b="1" dirty="0" smtClean="0">
                    <a:solidFill>
                      <a:schemeClr val="tx2"/>
                    </a:solidFill>
                  </a:rPr>
                  <a:t>For in filling of the Holy Ghost and Fire!</a:t>
                </a:r>
              </a:p>
              <a:p>
                <a:pPr>
                  <a:buFont typeface="Arial" pitchFamily="34" charset="0"/>
                  <a:buChar char="•"/>
                </a:pPr>
                <a:r>
                  <a:rPr lang="en-US" sz="1000" b="1" dirty="0" smtClean="0">
                    <a:solidFill>
                      <a:schemeClr val="tx2"/>
                    </a:solidFill>
                  </a:rPr>
                  <a:t>For everlasting life</a:t>
                </a:r>
                <a:endParaRPr lang="en-US" sz="1000" b="1" dirty="0">
                  <a:solidFill>
                    <a:schemeClr val="tx2"/>
                  </a:solidFill>
                </a:endParaRPr>
              </a:p>
            </p:txBody>
          </p:sp>
        </p:grpSp>
        <p:sp>
          <p:nvSpPr>
            <p:cNvPr id="81" name="TextBox 80"/>
            <p:cNvSpPr txBox="1"/>
            <p:nvPr/>
          </p:nvSpPr>
          <p:spPr>
            <a:xfrm>
              <a:off x="6705600" y="4800600"/>
              <a:ext cx="1752600" cy="907941"/>
            </a:xfrm>
            <a:prstGeom prst="rect">
              <a:avLst/>
            </a:prstGeom>
            <a:noFill/>
          </p:spPr>
          <p:txBody>
            <a:bodyPr wrap="square" rtlCol="0">
              <a:spAutoFit/>
            </a:bodyPr>
            <a:lstStyle/>
            <a:p>
              <a:r>
                <a:rPr lang="en-US" sz="700" baseline="30000" dirty="0" smtClean="0">
                  <a:solidFill>
                    <a:schemeClr val="tx2"/>
                  </a:solidFill>
                  <a:effectLst>
                    <a:outerShdw blurRad="38100" dist="38100" dir="2700000" algn="tl">
                      <a:srgbClr val="000000">
                        <a:alpha val="43137"/>
                      </a:srgbClr>
                    </a:outerShdw>
                  </a:effectLst>
                  <a:latin typeface="Ameretto" pitchFamily="2" charset="0"/>
                </a:rPr>
                <a:t>38 </a:t>
              </a:r>
              <a:r>
                <a:rPr lang="en-US" sz="700" dirty="0" smtClean="0">
                  <a:solidFill>
                    <a:schemeClr val="tx2"/>
                  </a:solidFill>
                  <a:effectLst>
                    <a:outerShdw blurRad="38100" dist="38100" dir="2700000" algn="tl">
                      <a:srgbClr val="000000">
                        <a:alpha val="43137"/>
                      </a:srgbClr>
                    </a:outerShdw>
                  </a:effectLst>
                  <a:latin typeface="Ameretto" pitchFamily="2" charset="0"/>
                </a:rPr>
                <a:t>Then Peter said unto them, Repent, and be baptized every one of you in the name of Jesus Christ for the remission of sins, and ye shall receive the gift of the Holy Ghost. Acts 2:38King James Version (KJV)</a:t>
              </a:r>
            </a:p>
            <a:p>
              <a:endParaRPr lang="en-US" dirty="0"/>
            </a:p>
          </p:txBody>
        </p:sp>
      </p:grpSp>
      <p:sp>
        <p:nvSpPr>
          <p:cNvPr id="49" name="TextBox 48"/>
          <p:cNvSpPr txBox="1"/>
          <p:nvPr/>
        </p:nvSpPr>
        <p:spPr>
          <a:xfrm>
            <a:off x="4572000" y="4800600"/>
            <a:ext cx="2057400" cy="1708160"/>
          </a:xfrm>
          <a:prstGeom prst="rect">
            <a:avLst/>
          </a:prstGeom>
          <a:noFill/>
        </p:spPr>
        <p:txBody>
          <a:bodyPr wrap="square" rtlCol="0">
            <a:spAutoFit/>
          </a:bodyPr>
          <a:lstStyle/>
          <a:p>
            <a:r>
              <a:rPr lang="en-US" sz="700" dirty="0" smtClean="0">
                <a:solidFill>
                  <a:schemeClr val="tx2"/>
                </a:solidFill>
                <a:effectLst>
                  <a:outerShdw blurRad="38100" dist="38100" dir="2700000" algn="tl">
                    <a:srgbClr val="000000">
                      <a:alpha val="43137"/>
                    </a:srgbClr>
                  </a:outerShdw>
                </a:effectLst>
                <a:latin typeface="Ameretto" pitchFamily="2" charset="0"/>
              </a:rPr>
              <a:t>5 Be ye therefore followers of God, as dear children;</a:t>
            </a:r>
          </a:p>
          <a:p>
            <a:r>
              <a:rPr lang="en-US" sz="700" baseline="30000" dirty="0" smtClean="0">
                <a:solidFill>
                  <a:schemeClr val="tx2"/>
                </a:solidFill>
                <a:effectLst>
                  <a:outerShdw blurRad="38100" dist="38100" dir="2700000" algn="tl">
                    <a:srgbClr val="000000">
                      <a:alpha val="43137"/>
                    </a:srgbClr>
                  </a:outerShdw>
                </a:effectLst>
                <a:latin typeface="Ameretto" pitchFamily="2" charset="0"/>
              </a:rPr>
              <a:t>2 </a:t>
            </a:r>
            <a:r>
              <a:rPr lang="en-US" sz="700" dirty="0" smtClean="0">
                <a:solidFill>
                  <a:schemeClr val="tx2"/>
                </a:solidFill>
                <a:effectLst>
                  <a:outerShdw blurRad="38100" dist="38100" dir="2700000" algn="tl">
                    <a:srgbClr val="000000">
                      <a:alpha val="43137"/>
                    </a:srgbClr>
                  </a:outerShdw>
                </a:effectLst>
                <a:latin typeface="Ameretto" pitchFamily="2" charset="0"/>
              </a:rPr>
              <a:t>And walk in love, as Christ also hath loved us, and hath given himself for us an offering and a sacrifice to God for a sweet smelling </a:t>
            </a:r>
            <a:r>
              <a:rPr lang="en-US" sz="700" dirty="0" err="1" smtClean="0">
                <a:solidFill>
                  <a:schemeClr val="tx2"/>
                </a:solidFill>
                <a:effectLst>
                  <a:outerShdw blurRad="38100" dist="38100" dir="2700000" algn="tl">
                    <a:srgbClr val="000000">
                      <a:alpha val="43137"/>
                    </a:srgbClr>
                  </a:outerShdw>
                </a:effectLst>
                <a:latin typeface="Ameretto" pitchFamily="2" charset="0"/>
              </a:rPr>
              <a:t>savour</a:t>
            </a:r>
            <a:r>
              <a:rPr lang="en-US" sz="700" dirty="0" smtClean="0">
                <a:solidFill>
                  <a:schemeClr val="tx2"/>
                </a:solidFill>
                <a:effectLst>
                  <a:outerShdw blurRad="38100" dist="38100" dir="2700000" algn="tl">
                    <a:srgbClr val="000000">
                      <a:alpha val="43137"/>
                    </a:srgbClr>
                  </a:outerShdw>
                </a:effectLst>
                <a:latin typeface="Ameretto" pitchFamily="2" charset="0"/>
              </a:rPr>
              <a:t>.</a:t>
            </a:r>
          </a:p>
          <a:p>
            <a:r>
              <a:rPr lang="en-US" sz="700" baseline="30000" dirty="0" smtClean="0">
                <a:solidFill>
                  <a:schemeClr val="tx2"/>
                </a:solidFill>
                <a:effectLst>
                  <a:outerShdw blurRad="38100" dist="38100" dir="2700000" algn="tl">
                    <a:srgbClr val="000000">
                      <a:alpha val="43137"/>
                    </a:srgbClr>
                  </a:outerShdw>
                </a:effectLst>
                <a:latin typeface="Ameretto" pitchFamily="2" charset="0"/>
              </a:rPr>
              <a:t>3 </a:t>
            </a:r>
            <a:r>
              <a:rPr lang="en-US" sz="700" dirty="0" smtClean="0">
                <a:solidFill>
                  <a:schemeClr val="tx2"/>
                </a:solidFill>
                <a:effectLst>
                  <a:outerShdw blurRad="38100" dist="38100" dir="2700000" algn="tl">
                    <a:srgbClr val="000000">
                      <a:alpha val="43137"/>
                    </a:srgbClr>
                  </a:outerShdw>
                </a:effectLst>
                <a:latin typeface="Ameretto" pitchFamily="2" charset="0"/>
              </a:rPr>
              <a:t>But fornication, and all uncleanness, or covetousness, let it not be once named among you, as </a:t>
            </a:r>
            <a:r>
              <a:rPr lang="en-US" sz="700" dirty="0" err="1" smtClean="0">
                <a:solidFill>
                  <a:schemeClr val="tx2"/>
                </a:solidFill>
                <a:effectLst>
                  <a:outerShdw blurRad="38100" dist="38100" dir="2700000" algn="tl">
                    <a:srgbClr val="000000">
                      <a:alpha val="43137"/>
                    </a:srgbClr>
                  </a:outerShdw>
                </a:effectLst>
                <a:latin typeface="Ameretto" pitchFamily="2" charset="0"/>
              </a:rPr>
              <a:t>becometh</a:t>
            </a:r>
            <a:r>
              <a:rPr lang="en-US" sz="700" dirty="0" smtClean="0">
                <a:solidFill>
                  <a:schemeClr val="tx2"/>
                </a:solidFill>
                <a:effectLst>
                  <a:outerShdw blurRad="38100" dist="38100" dir="2700000" algn="tl">
                    <a:srgbClr val="000000">
                      <a:alpha val="43137"/>
                    </a:srgbClr>
                  </a:outerShdw>
                </a:effectLst>
                <a:latin typeface="Ameretto" pitchFamily="2" charset="0"/>
              </a:rPr>
              <a:t> saints;</a:t>
            </a:r>
          </a:p>
          <a:p>
            <a:r>
              <a:rPr lang="en-US" sz="700" baseline="30000" dirty="0" smtClean="0">
                <a:solidFill>
                  <a:schemeClr val="tx2"/>
                </a:solidFill>
                <a:effectLst>
                  <a:outerShdw blurRad="38100" dist="38100" dir="2700000" algn="tl">
                    <a:srgbClr val="000000">
                      <a:alpha val="43137"/>
                    </a:srgbClr>
                  </a:outerShdw>
                </a:effectLst>
                <a:latin typeface="Ameretto" pitchFamily="2" charset="0"/>
              </a:rPr>
              <a:t>4 </a:t>
            </a:r>
            <a:r>
              <a:rPr lang="en-US" sz="700" dirty="0" smtClean="0">
                <a:solidFill>
                  <a:schemeClr val="tx2"/>
                </a:solidFill>
                <a:effectLst>
                  <a:outerShdw blurRad="38100" dist="38100" dir="2700000" algn="tl">
                    <a:srgbClr val="000000">
                      <a:alpha val="43137"/>
                    </a:srgbClr>
                  </a:outerShdw>
                </a:effectLst>
                <a:latin typeface="Ameretto" pitchFamily="2" charset="0"/>
              </a:rPr>
              <a:t>Neither filthiness, nor foolish talking, nor jesting, which are not convenient: but rather giving of thanks.</a:t>
            </a:r>
          </a:p>
          <a:p>
            <a:r>
              <a:rPr lang="en-US" sz="700" baseline="30000" dirty="0" smtClean="0">
                <a:solidFill>
                  <a:schemeClr val="tx2"/>
                </a:solidFill>
                <a:effectLst>
                  <a:outerShdw blurRad="38100" dist="38100" dir="2700000" algn="tl">
                    <a:srgbClr val="000000">
                      <a:alpha val="43137"/>
                    </a:srgbClr>
                  </a:outerShdw>
                </a:effectLst>
                <a:latin typeface="Ameretto" pitchFamily="2" charset="0"/>
              </a:rPr>
              <a:t>5 </a:t>
            </a:r>
            <a:r>
              <a:rPr lang="en-US" sz="700" dirty="0" smtClean="0">
                <a:solidFill>
                  <a:schemeClr val="tx2"/>
                </a:solidFill>
                <a:effectLst>
                  <a:outerShdw blurRad="38100" dist="38100" dir="2700000" algn="tl">
                    <a:srgbClr val="000000">
                      <a:alpha val="43137"/>
                    </a:srgbClr>
                  </a:outerShdw>
                </a:effectLst>
                <a:latin typeface="Ameretto" pitchFamily="2" charset="0"/>
              </a:rPr>
              <a:t>For this ye know, that no whoremonger, nor unclean person, nor covetous man, who is an idolater, hath any inheritance in the kingdom of Christ and of God.</a:t>
            </a:r>
            <a:endParaRPr lang="en-US" sz="700" dirty="0">
              <a:solidFill>
                <a:schemeClr val="tx2"/>
              </a:solidFill>
              <a:effectLst>
                <a:outerShdw blurRad="38100" dist="38100" dir="2700000" algn="tl">
                  <a:srgbClr val="000000">
                    <a:alpha val="43137"/>
                  </a:srgbClr>
                </a:outerShdw>
              </a:effectLst>
              <a:latin typeface="Ameretto" pitchFamily="2" charset="0"/>
            </a:endParaRPr>
          </a:p>
        </p:txBody>
      </p:sp>
      <p:sp>
        <p:nvSpPr>
          <p:cNvPr id="4" name="Text Placeholder 3"/>
          <p:cNvSpPr>
            <a:spLocks noGrp="1"/>
          </p:cNvSpPr>
          <p:nvPr>
            <p:ph type="body" sz="half" idx="4294967295"/>
          </p:nvPr>
        </p:nvSpPr>
        <p:spPr>
          <a:xfrm>
            <a:off x="2743200" y="4876800"/>
            <a:ext cx="1752600" cy="1295400"/>
          </a:xfrm>
        </p:spPr>
        <p:txBody>
          <a:bodyPr>
            <a:noAutofit/>
          </a:bodyPr>
          <a:lstStyle/>
          <a:p>
            <a:r>
              <a:rPr lang="en-US" sz="700" baseline="30000" dirty="0" smtClean="0">
                <a:solidFill>
                  <a:schemeClr val="tx2"/>
                </a:solidFill>
                <a:effectLst>
                  <a:outerShdw blurRad="38100" dist="38100" dir="2700000" algn="tl">
                    <a:srgbClr val="000000">
                      <a:alpha val="43137"/>
                    </a:srgbClr>
                  </a:outerShdw>
                </a:effectLst>
                <a:latin typeface="Ameretto" pitchFamily="2" charset="0"/>
              </a:rPr>
              <a:t>29 </a:t>
            </a:r>
            <a:r>
              <a:rPr lang="en-US" sz="700" dirty="0" smtClean="0">
                <a:solidFill>
                  <a:schemeClr val="tx2"/>
                </a:solidFill>
                <a:effectLst>
                  <a:outerShdw blurRad="38100" dist="38100" dir="2700000" algn="tl">
                    <a:srgbClr val="000000">
                      <a:alpha val="43137"/>
                    </a:srgbClr>
                  </a:outerShdw>
                </a:effectLst>
                <a:latin typeface="Ameretto" pitchFamily="2" charset="0"/>
              </a:rPr>
              <a:t>Take my yoke upon you, and learn of me; for I am meek and lowly in heart: and ye shall find rest unto your souls. </a:t>
            </a:r>
            <a:r>
              <a:rPr lang="en-US" sz="700" baseline="30000" dirty="0" smtClean="0">
                <a:solidFill>
                  <a:schemeClr val="tx2"/>
                </a:solidFill>
                <a:effectLst>
                  <a:outerShdw blurRad="38100" dist="38100" dir="2700000" algn="tl">
                    <a:srgbClr val="000000">
                      <a:alpha val="43137"/>
                    </a:srgbClr>
                  </a:outerShdw>
                </a:effectLst>
                <a:latin typeface="Ameretto" pitchFamily="2" charset="0"/>
              </a:rPr>
              <a:t>30 </a:t>
            </a:r>
            <a:r>
              <a:rPr lang="en-US" sz="700" dirty="0" smtClean="0">
                <a:solidFill>
                  <a:schemeClr val="tx2"/>
                </a:solidFill>
                <a:effectLst>
                  <a:outerShdw blurRad="38100" dist="38100" dir="2700000" algn="tl">
                    <a:srgbClr val="000000">
                      <a:alpha val="43137"/>
                    </a:srgbClr>
                  </a:outerShdw>
                </a:effectLst>
                <a:latin typeface="Ameretto" pitchFamily="2" charset="0"/>
              </a:rPr>
              <a:t>For my yoke is easy, and my burden is light</a:t>
            </a:r>
            <a:r>
              <a:rPr lang="en-US" sz="700" dirty="0" smtClean="0">
                <a:effectLst>
                  <a:outerShdw blurRad="38100" dist="38100" dir="2700000" algn="tl">
                    <a:srgbClr val="000000">
                      <a:alpha val="43137"/>
                    </a:srgbClr>
                  </a:outerShdw>
                </a:effectLst>
                <a:latin typeface="Ameretto" pitchFamily="2" charset="0"/>
              </a:rPr>
              <a:t>.</a:t>
            </a:r>
            <a:r>
              <a:rPr lang="en-US" sz="700" dirty="0" smtClean="0">
                <a:solidFill>
                  <a:schemeClr val="tx2"/>
                </a:solidFill>
                <a:effectLst>
                  <a:outerShdw blurRad="38100" dist="38100" dir="2700000" algn="tl">
                    <a:srgbClr val="000000">
                      <a:alpha val="43137"/>
                    </a:srgbClr>
                  </a:outerShdw>
                </a:effectLst>
                <a:latin typeface="Ameretto" pitchFamily="2" charset="0"/>
              </a:rPr>
              <a:t> Matthew 11:29-30 (KJV) read l john 2:1- 11</a:t>
            </a:r>
            <a:endParaRPr lang="en-US" sz="700" dirty="0">
              <a:effectLst>
                <a:outerShdw blurRad="38100" dist="38100" dir="2700000" algn="tl">
                  <a:srgbClr val="000000">
                    <a:alpha val="43137"/>
                  </a:srgbClr>
                </a:outerShdw>
              </a:effectLst>
              <a:latin typeface="Ameretto" pitchFamily="2" charset="0"/>
            </a:endParaRPr>
          </a:p>
        </p:txBody>
      </p:sp>
      <p:grpSp>
        <p:nvGrpSpPr>
          <p:cNvPr id="70" name="Group 69"/>
          <p:cNvGrpSpPr/>
          <p:nvPr/>
        </p:nvGrpSpPr>
        <p:grpSpPr>
          <a:xfrm>
            <a:off x="914400" y="1981200"/>
            <a:ext cx="1676400" cy="3526542"/>
            <a:chOff x="914400" y="1981200"/>
            <a:chExt cx="1676400" cy="3526542"/>
          </a:xfrm>
        </p:grpSpPr>
        <p:cxnSp>
          <p:nvCxnSpPr>
            <p:cNvPr id="35" name="Straight Connector 34"/>
            <p:cNvCxnSpPr/>
            <p:nvPr/>
          </p:nvCxnSpPr>
          <p:spPr>
            <a:xfrm>
              <a:off x="1066800" y="2667000"/>
              <a:ext cx="0" cy="167640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066800" y="4343400"/>
              <a:ext cx="228600" cy="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Rounded Rectangle 53"/>
            <p:cNvSpPr/>
            <p:nvPr/>
          </p:nvSpPr>
          <p:spPr>
            <a:xfrm>
              <a:off x="1295400" y="2971800"/>
              <a:ext cx="1219200" cy="7620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295400" y="3962400"/>
              <a:ext cx="1219200" cy="7620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914400" y="1981200"/>
              <a:ext cx="1676400" cy="1371600"/>
              <a:chOff x="914400" y="1981200"/>
              <a:chExt cx="1676400" cy="1371600"/>
            </a:xfrm>
          </p:grpSpPr>
          <p:cxnSp>
            <p:nvCxnSpPr>
              <p:cNvPr id="36" name="Straight Arrow Connector 35"/>
              <p:cNvCxnSpPr/>
              <p:nvPr/>
            </p:nvCxnSpPr>
            <p:spPr>
              <a:xfrm>
                <a:off x="1066800" y="3352800"/>
                <a:ext cx="228600" cy="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14400" y="1981200"/>
                <a:ext cx="1676400" cy="762000"/>
              </a:xfrm>
              <a:prstGeom prst="rect">
                <a:avLst/>
              </a:prstGeom>
              <a:solidFill>
                <a:schemeClr val="accent3"/>
              </a:solidFill>
              <a:ln w="6350">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066800" y="2133600"/>
                <a:ext cx="1447800" cy="507831"/>
              </a:xfrm>
              <a:prstGeom prst="rect">
                <a:avLst/>
              </a:prstGeom>
              <a:noFill/>
            </p:spPr>
            <p:txBody>
              <a:bodyPr wrap="square" rtlCol="0">
                <a:spAutoFit/>
              </a:bodyPr>
              <a:lstStyle/>
              <a:p>
                <a:pPr algn="ctr"/>
                <a:r>
                  <a:rPr lang="en-US" sz="1350" b="1" dirty="0" smtClean="0">
                    <a:solidFill>
                      <a:schemeClr val="bg1"/>
                    </a:solidFill>
                    <a:effectLst>
                      <a:outerShdw blurRad="38100" dist="38100" dir="2700000" algn="tl">
                        <a:srgbClr val="000000">
                          <a:alpha val="43137"/>
                        </a:srgbClr>
                      </a:outerShdw>
                    </a:effectLst>
                  </a:rPr>
                  <a:t>Getting a understanding</a:t>
                </a:r>
                <a:endParaRPr lang="en-US" sz="1350" b="1" dirty="0">
                  <a:solidFill>
                    <a:schemeClr val="bg1"/>
                  </a:solidFill>
                  <a:effectLst>
                    <a:outerShdw blurRad="38100" dist="38100" dir="2700000" algn="tl">
                      <a:srgbClr val="000000">
                        <a:alpha val="43137"/>
                      </a:srgbClr>
                    </a:outerShdw>
                  </a:effectLst>
                </a:endParaRPr>
              </a:p>
            </p:txBody>
          </p:sp>
        </p:grpSp>
        <p:sp>
          <p:nvSpPr>
            <p:cNvPr id="86" name="TextBox 85"/>
            <p:cNvSpPr txBox="1"/>
            <p:nvPr/>
          </p:nvSpPr>
          <p:spPr>
            <a:xfrm>
              <a:off x="1295400" y="2971800"/>
              <a:ext cx="1219200" cy="1354217"/>
            </a:xfrm>
            <a:prstGeom prst="rect">
              <a:avLst/>
            </a:prstGeom>
            <a:noFill/>
          </p:spPr>
          <p:txBody>
            <a:bodyPr wrap="square" rtlCol="0">
              <a:spAutoFit/>
            </a:bodyPr>
            <a:lstStyle/>
            <a:p>
              <a:pPr>
                <a:buFont typeface="Arial" pitchFamily="34" charset="0"/>
                <a:buChar char="•"/>
              </a:pPr>
              <a:r>
                <a:rPr lang="en-US" sz="1150" b="1" dirty="0" smtClean="0">
                  <a:solidFill>
                    <a:schemeClr val="tx2"/>
                  </a:solidFill>
                </a:rPr>
                <a:t>Might believe</a:t>
              </a:r>
            </a:p>
            <a:p>
              <a:pPr>
                <a:buFont typeface="Arial" pitchFamily="34" charset="0"/>
                <a:buChar char="•"/>
              </a:pPr>
              <a:r>
                <a:rPr lang="en-US" sz="1150" b="1" dirty="0" smtClean="0">
                  <a:solidFill>
                    <a:schemeClr val="tx2"/>
                  </a:solidFill>
                </a:rPr>
                <a:t>Know him</a:t>
              </a:r>
            </a:p>
            <a:p>
              <a:pPr>
                <a:buFont typeface="Arial" pitchFamily="34" charset="0"/>
                <a:buChar char="•"/>
              </a:pPr>
              <a:r>
                <a:rPr lang="en-US" sz="1150" b="1" dirty="0" smtClean="0">
                  <a:solidFill>
                    <a:schemeClr val="tx2"/>
                  </a:solidFill>
                </a:rPr>
                <a:t>Know the truth</a:t>
              </a:r>
            </a:p>
            <a:p>
              <a:endParaRPr lang="en-US" dirty="0" smtClean="0"/>
            </a:p>
            <a:p>
              <a:endParaRPr lang="en-US" dirty="0"/>
            </a:p>
          </p:txBody>
        </p:sp>
        <p:sp>
          <p:nvSpPr>
            <p:cNvPr id="87" name="TextBox 86"/>
            <p:cNvSpPr txBox="1"/>
            <p:nvPr/>
          </p:nvSpPr>
          <p:spPr>
            <a:xfrm>
              <a:off x="1295400" y="3962400"/>
              <a:ext cx="1219200" cy="369332"/>
            </a:xfrm>
            <a:prstGeom prst="rect">
              <a:avLst/>
            </a:prstGeom>
            <a:noFill/>
          </p:spPr>
          <p:txBody>
            <a:bodyPr wrap="square" rtlCol="0">
              <a:spAutoFit/>
            </a:bodyPr>
            <a:lstStyle/>
            <a:p>
              <a:endParaRPr lang="en-US"/>
            </a:p>
          </p:txBody>
        </p:sp>
        <p:sp>
          <p:nvSpPr>
            <p:cNvPr id="46" name="TextBox 45"/>
            <p:cNvSpPr txBox="1"/>
            <p:nvPr/>
          </p:nvSpPr>
          <p:spPr>
            <a:xfrm>
              <a:off x="1295400" y="3962400"/>
              <a:ext cx="1219200" cy="830997"/>
            </a:xfrm>
            <a:prstGeom prst="rect">
              <a:avLst/>
            </a:prstGeom>
            <a:noFill/>
          </p:spPr>
          <p:txBody>
            <a:bodyPr wrap="square" rtlCol="0">
              <a:spAutoFit/>
            </a:bodyPr>
            <a:lstStyle/>
            <a:p>
              <a:r>
                <a:rPr lang="en-US" sz="1200" b="1" dirty="0" smtClean="0">
                  <a:solidFill>
                    <a:schemeClr val="tx2"/>
                  </a:solidFill>
                </a:rPr>
                <a:t>Begin to understand wisdom of Jesus</a:t>
              </a:r>
              <a:endParaRPr lang="en-US" sz="1200" b="1" dirty="0">
                <a:solidFill>
                  <a:schemeClr val="tx2"/>
                </a:solidFill>
              </a:endParaRPr>
            </a:p>
          </p:txBody>
        </p:sp>
        <p:sp>
          <p:nvSpPr>
            <p:cNvPr id="67" name="TextBox 66"/>
            <p:cNvSpPr txBox="1"/>
            <p:nvPr/>
          </p:nvSpPr>
          <p:spPr>
            <a:xfrm>
              <a:off x="1219200" y="4876800"/>
              <a:ext cx="1295400" cy="630942"/>
            </a:xfrm>
            <a:prstGeom prst="rect">
              <a:avLst/>
            </a:prstGeom>
            <a:noFill/>
          </p:spPr>
          <p:txBody>
            <a:bodyPr wrap="square" rtlCol="0">
              <a:spAutoFit/>
            </a:bodyPr>
            <a:lstStyle/>
            <a:p>
              <a:r>
                <a:rPr lang="en-US" sz="700" dirty="0" smtClean="0">
                  <a:solidFill>
                    <a:schemeClr val="tx2"/>
                  </a:solidFill>
                  <a:effectLst>
                    <a:outerShdw blurRad="38100" dist="38100" dir="2700000" algn="tl">
                      <a:srgbClr val="000000">
                        <a:alpha val="43137"/>
                      </a:srgbClr>
                    </a:outerShdw>
                  </a:effectLst>
                  <a:latin typeface="Ameretto" pitchFamily="2" charset="0"/>
                </a:rPr>
                <a:t>7 Wisdom is the principal thing; therefore get wisdom : and with all thy getting get understanding.</a:t>
              </a:r>
            </a:p>
            <a:p>
              <a:r>
                <a:rPr lang="en-US" sz="700" dirty="0" smtClean="0">
                  <a:solidFill>
                    <a:schemeClr val="tx2"/>
                  </a:solidFill>
                  <a:effectLst>
                    <a:outerShdw blurRad="38100" dist="38100" dir="2700000" algn="tl">
                      <a:srgbClr val="000000">
                        <a:alpha val="43137"/>
                      </a:srgbClr>
                    </a:outerShdw>
                  </a:effectLst>
                  <a:latin typeface="Ameretto" pitchFamily="2" charset="0"/>
                </a:rPr>
                <a:t>Proverbs 4:7(</a:t>
              </a:r>
              <a:r>
                <a:rPr lang="en-US" sz="700" dirty="0" err="1" smtClean="0">
                  <a:solidFill>
                    <a:schemeClr val="tx2"/>
                  </a:solidFill>
                  <a:effectLst>
                    <a:outerShdw blurRad="38100" dist="38100" dir="2700000" algn="tl">
                      <a:srgbClr val="000000">
                        <a:alpha val="43137"/>
                      </a:srgbClr>
                    </a:outerShdw>
                  </a:effectLst>
                  <a:latin typeface="Ameretto" pitchFamily="2" charset="0"/>
                </a:rPr>
                <a:t>kjv</a:t>
              </a:r>
              <a:r>
                <a:rPr lang="en-US" sz="700" dirty="0" smtClean="0">
                  <a:solidFill>
                    <a:schemeClr val="tx2"/>
                  </a:solidFill>
                  <a:effectLst>
                    <a:outerShdw blurRad="38100" dist="38100" dir="2700000" algn="tl">
                      <a:srgbClr val="000000">
                        <a:alpha val="43137"/>
                      </a:srgbClr>
                    </a:outerShdw>
                  </a:effectLst>
                  <a:latin typeface="Ameretto" pitchFamily="2" charset="0"/>
                </a:rPr>
                <a:t>)</a:t>
              </a:r>
              <a:endParaRPr lang="en-US" sz="700" dirty="0">
                <a:solidFill>
                  <a:schemeClr val="tx2"/>
                </a:solidFill>
                <a:effectLst>
                  <a:outerShdw blurRad="38100" dist="38100" dir="2700000" algn="tl">
                    <a:srgbClr val="000000">
                      <a:alpha val="43137"/>
                    </a:srgbClr>
                  </a:outerShdw>
                </a:effectLst>
                <a:latin typeface="Ameretto" pitchFamily="2" charset="0"/>
              </a:endParaRPr>
            </a:p>
          </p:txBody>
        </p:sp>
      </p:grpSp>
      <p:grpSp>
        <p:nvGrpSpPr>
          <p:cNvPr id="85" name="Group 84"/>
          <p:cNvGrpSpPr/>
          <p:nvPr/>
        </p:nvGrpSpPr>
        <p:grpSpPr>
          <a:xfrm>
            <a:off x="4724400" y="1981200"/>
            <a:ext cx="1676400" cy="2812941"/>
            <a:chOff x="4724400" y="1981200"/>
            <a:chExt cx="1676400" cy="2812941"/>
          </a:xfrm>
        </p:grpSpPr>
        <p:grpSp>
          <p:nvGrpSpPr>
            <p:cNvPr id="84" name="Group 83"/>
            <p:cNvGrpSpPr/>
            <p:nvPr/>
          </p:nvGrpSpPr>
          <p:grpSpPr>
            <a:xfrm>
              <a:off x="4724400" y="1981200"/>
              <a:ext cx="1676400" cy="2688368"/>
              <a:chOff x="4724400" y="1981200"/>
              <a:chExt cx="1676400" cy="2688368"/>
            </a:xfrm>
          </p:grpSpPr>
          <p:grpSp>
            <p:nvGrpSpPr>
              <p:cNvPr id="83" name="Group 82"/>
              <p:cNvGrpSpPr/>
              <p:nvPr/>
            </p:nvGrpSpPr>
            <p:grpSpPr>
              <a:xfrm>
                <a:off x="4724400" y="1981200"/>
                <a:ext cx="1676400" cy="2688368"/>
                <a:chOff x="4724400" y="1981200"/>
                <a:chExt cx="1676400" cy="2743200"/>
              </a:xfrm>
            </p:grpSpPr>
            <p:grpSp>
              <p:nvGrpSpPr>
                <p:cNvPr id="44" name="Group 43"/>
                <p:cNvGrpSpPr/>
                <p:nvPr/>
              </p:nvGrpSpPr>
              <p:grpSpPr>
                <a:xfrm>
                  <a:off x="4876800" y="2667000"/>
                  <a:ext cx="228600" cy="1676400"/>
                  <a:chOff x="4876800" y="2667000"/>
                  <a:chExt cx="228600" cy="1676400"/>
                </a:xfrm>
              </p:grpSpPr>
              <p:cxnSp>
                <p:nvCxnSpPr>
                  <p:cNvPr id="11" name="Straight Connector 10"/>
                  <p:cNvCxnSpPr/>
                  <p:nvPr/>
                </p:nvCxnSpPr>
                <p:spPr>
                  <a:xfrm>
                    <a:off x="4876800" y="2667000"/>
                    <a:ext cx="0" cy="167640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76800" y="3352800"/>
                    <a:ext cx="228600" cy="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76800" y="4343400"/>
                    <a:ext cx="228600" cy="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4724400" y="1981200"/>
                  <a:ext cx="1676400" cy="777542"/>
                </a:xfrm>
                <a:prstGeom prst="rect">
                  <a:avLst/>
                </a:prstGeom>
                <a:solidFill>
                  <a:schemeClr val="accent3">
                    <a:lumMod val="60000"/>
                    <a:lumOff val="40000"/>
                  </a:schemeClr>
                </a:solidFill>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p:cNvSpPr/>
                <p:nvPr/>
              </p:nvSpPr>
              <p:spPr>
                <a:xfrm>
                  <a:off x="5105400" y="3962400"/>
                  <a:ext cx="1219200" cy="7620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5105400" y="2971800"/>
                  <a:ext cx="1219200" cy="7620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4876800" y="1981200"/>
                  <a:ext cx="1447800" cy="715581"/>
                </a:xfrm>
                <a:prstGeom prst="rect">
                  <a:avLst/>
                </a:prstGeom>
                <a:noFill/>
              </p:spPr>
              <p:txBody>
                <a:bodyPr wrap="square" rtlCol="0">
                  <a:spAutoFit/>
                </a:bodyPr>
                <a:lstStyle/>
                <a:p>
                  <a:r>
                    <a:rPr lang="en-US" sz="1350" b="1" dirty="0" smtClean="0">
                      <a:solidFill>
                        <a:schemeClr val="bg1"/>
                      </a:solidFill>
                      <a:effectLst>
                        <a:outerShdw blurRad="38100" dist="38100" dir="2700000" algn="tl">
                          <a:srgbClr val="000000">
                            <a:alpha val="43137"/>
                          </a:srgbClr>
                        </a:outerShdw>
                      </a:effectLst>
                    </a:rPr>
                    <a:t>Repent for all  you have done wrong “Sin”!</a:t>
                  </a:r>
                  <a:endParaRPr lang="en-US" sz="1350" b="1" dirty="0">
                    <a:solidFill>
                      <a:schemeClr val="bg1"/>
                    </a:solidFill>
                    <a:effectLst>
                      <a:outerShdw blurRad="38100" dist="38100" dir="2700000" algn="tl">
                        <a:srgbClr val="000000">
                          <a:alpha val="43137"/>
                        </a:srgbClr>
                      </a:outerShdw>
                    </a:effectLst>
                  </a:endParaRPr>
                </a:p>
              </p:txBody>
            </p:sp>
          </p:grpSp>
          <p:sp>
            <p:nvSpPr>
              <p:cNvPr id="71" name="TextBox 70"/>
              <p:cNvSpPr txBox="1"/>
              <p:nvPr/>
            </p:nvSpPr>
            <p:spPr>
              <a:xfrm>
                <a:off x="5105400" y="2971800"/>
                <a:ext cx="1295400" cy="784830"/>
              </a:xfrm>
              <a:prstGeom prst="rect">
                <a:avLst/>
              </a:prstGeom>
              <a:noFill/>
            </p:spPr>
            <p:txBody>
              <a:bodyPr wrap="square" rtlCol="0">
                <a:spAutoFit/>
              </a:bodyPr>
              <a:lstStyle/>
              <a:p>
                <a:r>
                  <a:rPr lang="en-US" sz="900" b="1" dirty="0" smtClean="0">
                    <a:solidFill>
                      <a:schemeClr val="tx2"/>
                    </a:solidFill>
                  </a:rPr>
                  <a:t>. Being Godly     sorrowful</a:t>
                </a:r>
              </a:p>
              <a:p>
                <a:r>
                  <a:rPr lang="en-US" sz="900" b="1" dirty="0" smtClean="0">
                    <a:solidFill>
                      <a:schemeClr val="tx2"/>
                    </a:solidFill>
                  </a:rPr>
                  <a:t>. Being honest</a:t>
                </a:r>
              </a:p>
              <a:p>
                <a:r>
                  <a:rPr lang="en-US" sz="900" b="1" dirty="0" smtClean="0">
                    <a:solidFill>
                      <a:schemeClr val="tx2"/>
                    </a:solidFill>
                  </a:rPr>
                  <a:t>. Being truthful</a:t>
                </a:r>
              </a:p>
              <a:p>
                <a:r>
                  <a:rPr lang="en-US" sz="900" b="1" dirty="0" smtClean="0">
                    <a:solidFill>
                      <a:schemeClr val="tx2"/>
                    </a:solidFill>
                  </a:rPr>
                  <a:t>. Being humble</a:t>
                </a:r>
                <a:endParaRPr lang="en-US" sz="900" b="1" dirty="0">
                  <a:solidFill>
                    <a:schemeClr val="tx2"/>
                  </a:solidFill>
                </a:endParaRPr>
              </a:p>
            </p:txBody>
          </p:sp>
        </p:grpSp>
        <p:sp>
          <p:nvSpPr>
            <p:cNvPr id="72" name="TextBox 71"/>
            <p:cNvSpPr txBox="1"/>
            <p:nvPr/>
          </p:nvSpPr>
          <p:spPr>
            <a:xfrm>
              <a:off x="5105400" y="3886200"/>
              <a:ext cx="1219200" cy="907941"/>
            </a:xfrm>
            <a:prstGeom prst="rect">
              <a:avLst/>
            </a:prstGeom>
            <a:noFill/>
          </p:spPr>
          <p:txBody>
            <a:bodyPr wrap="square" rtlCol="0">
              <a:spAutoFit/>
            </a:bodyPr>
            <a:lstStyle/>
            <a:p>
              <a:r>
                <a:rPr lang="en-US" sz="1100" b="1" dirty="0" smtClean="0">
                  <a:solidFill>
                    <a:schemeClr val="tx2"/>
                  </a:solidFill>
                </a:rPr>
                <a:t>. forgiving</a:t>
              </a:r>
            </a:p>
            <a:p>
              <a:r>
                <a:rPr lang="en-US" sz="1100" b="1" dirty="0" smtClean="0">
                  <a:solidFill>
                    <a:schemeClr val="tx2"/>
                  </a:solidFill>
                </a:rPr>
                <a:t>. submitting</a:t>
              </a:r>
            </a:p>
            <a:p>
              <a:r>
                <a:rPr lang="en-US" sz="1100" b="1" dirty="0" smtClean="0">
                  <a:solidFill>
                    <a:schemeClr val="tx2"/>
                  </a:solidFill>
                </a:rPr>
                <a:t>. Admitting</a:t>
              </a:r>
            </a:p>
            <a:p>
              <a:r>
                <a:rPr lang="en-US" sz="1100" b="1" dirty="0" smtClean="0">
                  <a:solidFill>
                    <a:schemeClr val="tx2"/>
                  </a:solidFill>
                </a:rPr>
                <a:t>. Accepting</a:t>
              </a:r>
            </a:p>
            <a:p>
              <a:endParaRPr lang="en-US" sz="900" dirty="0"/>
            </a:p>
          </p:txBody>
        </p:sp>
      </p:grpSp>
      <p:grpSp>
        <p:nvGrpSpPr>
          <p:cNvPr id="79" name="Group 78"/>
          <p:cNvGrpSpPr/>
          <p:nvPr/>
        </p:nvGrpSpPr>
        <p:grpSpPr>
          <a:xfrm>
            <a:off x="2819400" y="1981200"/>
            <a:ext cx="1676400" cy="2766030"/>
            <a:chOff x="2819400" y="1981200"/>
            <a:chExt cx="1676400" cy="2766030"/>
          </a:xfrm>
        </p:grpSpPr>
        <p:cxnSp>
          <p:nvCxnSpPr>
            <p:cNvPr id="30" name="Straight Connector 29"/>
            <p:cNvCxnSpPr/>
            <p:nvPr/>
          </p:nvCxnSpPr>
          <p:spPr>
            <a:xfrm>
              <a:off x="2971800" y="2667000"/>
              <a:ext cx="0" cy="167640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971800" y="3352800"/>
              <a:ext cx="228600" cy="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971800" y="4343400"/>
              <a:ext cx="228600" cy="0"/>
            </a:xfrm>
            <a:prstGeom prst="straightConnector1">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819400" y="1981200"/>
              <a:ext cx="1676400" cy="762000"/>
            </a:xfrm>
            <a:prstGeom prst="rect">
              <a:avLst/>
            </a:prstGeom>
            <a:solidFill>
              <a:schemeClr val="accent3">
                <a:lumMod val="40000"/>
                <a:lumOff val="60000"/>
              </a:schemeClr>
            </a:solidFill>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971800" y="2057400"/>
              <a:ext cx="1447800" cy="584775"/>
            </a:xfrm>
            <a:prstGeom prst="rect">
              <a:avLst/>
            </a:prstGeom>
            <a:noFill/>
          </p:spPr>
          <p:txBody>
            <a:bodyPr wrap="square" rtlCol="0">
              <a:spAutoFit/>
            </a:bodyPr>
            <a:lstStyle/>
            <a:p>
              <a:pPr algn="ctr"/>
              <a:r>
                <a:rPr lang="en-US" sz="1600" b="1" dirty="0" smtClean="0">
                  <a:solidFill>
                    <a:schemeClr val="bg1"/>
                  </a:solidFill>
                  <a:effectLst>
                    <a:outerShdw blurRad="38100" dist="38100" dir="2700000" algn="tl">
                      <a:srgbClr val="000000">
                        <a:alpha val="43137"/>
                      </a:srgbClr>
                    </a:outerShdw>
                  </a:effectLst>
                </a:rPr>
                <a:t>Build a Relationship</a:t>
              </a:r>
              <a:endParaRPr lang="en-US" sz="1600" b="1" dirty="0">
                <a:solidFill>
                  <a:schemeClr val="bg1"/>
                </a:solidFill>
                <a:effectLst>
                  <a:outerShdw blurRad="38100" dist="38100" dir="2700000" algn="tl">
                    <a:srgbClr val="000000">
                      <a:alpha val="43137"/>
                    </a:srgbClr>
                  </a:outerShdw>
                </a:effectLst>
              </a:endParaRPr>
            </a:p>
          </p:txBody>
        </p:sp>
        <p:sp>
          <p:nvSpPr>
            <p:cNvPr id="56" name="Rounded Rectangle 55"/>
            <p:cNvSpPr/>
            <p:nvPr/>
          </p:nvSpPr>
          <p:spPr>
            <a:xfrm>
              <a:off x="3200400" y="2971800"/>
              <a:ext cx="1219200" cy="7620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3200400" y="3962400"/>
              <a:ext cx="1219200" cy="762000"/>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3200400" y="2971800"/>
              <a:ext cx="1219200" cy="738664"/>
            </a:xfrm>
            <a:prstGeom prst="rect">
              <a:avLst/>
            </a:prstGeom>
            <a:noFill/>
          </p:spPr>
          <p:txBody>
            <a:bodyPr wrap="square" rtlCol="0">
              <a:spAutoFit/>
            </a:bodyPr>
            <a:lstStyle/>
            <a:p>
              <a:r>
                <a:rPr lang="en-US" sz="1050" b="1" dirty="0" smtClean="0">
                  <a:solidFill>
                    <a:schemeClr val="tx2"/>
                  </a:solidFill>
                </a:rPr>
                <a:t>. Be open</a:t>
              </a:r>
            </a:p>
            <a:p>
              <a:r>
                <a:rPr lang="en-US" sz="1050" b="1" dirty="0" smtClean="0">
                  <a:solidFill>
                    <a:schemeClr val="tx2"/>
                  </a:solidFill>
                </a:rPr>
                <a:t>. Be faithful</a:t>
              </a:r>
            </a:p>
            <a:p>
              <a:r>
                <a:rPr lang="en-US" sz="1050" b="1" dirty="0" smtClean="0">
                  <a:solidFill>
                    <a:schemeClr val="tx2"/>
                  </a:solidFill>
                </a:rPr>
                <a:t>. Be trustful</a:t>
              </a:r>
            </a:p>
            <a:p>
              <a:r>
                <a:rPr lang="en-US" sz="1050" b="1" dirty="0" smtClean="0">
                  <a:solidFill>
                    <a:schemeClr val="tx2"/>
                  </a:solidFill>
                </a:rPr>
                <a:t>. Be real</a:t>
              </a:r>
              <a:endParaRPr lang="en-US" sz="1050" b="1" dirty="0">
                <a:solidFill>
                  <a:schemeClr val="tx2"/>
                </a:solidFill>
              </a:endParaRPr>
            </a:p>
          </p:txBody>
        </p:sp>
        <p:sp>
          <p:nvSpPr>
            <p:cNvPr id="75" name="TextBox 74"/>
            <p:cNvSpPr txBox="1"/>
            <p:nvPr/>
          </p:nvSpPr>
          <p:spPr>
            <a:xfrm>
              <a:off x="3200400" y="3962400"/>
              <a:ext cx="1295400" cy="784830"/>
            </a:xfrm>
            <a:prstGeom prst="rect">
              <a:avLst/>
            </a:prstGeom>
            <a:noFill/>
          </p:spPr>
          <p:txBody>
            <a:bodyPr wrap="square" rtlCol="0">
              <a:spAutoFit/>
            </a:bodyPr>
            <a:lstStyle/>
            <a:p>
              <a:r>
                <a:rPr lang="en-US" sz="900" b="1" dirty="0" smtClean="0">
                  <a:solidFill>
                    <a:schemeClr val="tx2"/>
                  </a:solidFill>
                </a:rPr>
                <a:t>. Be unconditional</a:t>
              </a:r>
            </a:p>
            <a:p>
              <a:r>
                <a:rPr lang="en-US" sz="900" b="1" dirty="0" smtClean="0">
                  <a:solidFill>
                    <a:schemeClr val="tx2"/>
                  </a:solidFill>
                </a:rPr>
                <a:t>. Be loving</a:t>
              </a:r>
            </a:p>
            <a:p>
              <a:r>
                <a:rPr lang="en-US" sz="900" b="1" dirty="0" smtClean="0">
                  <a:solidFill>
                    <a:schemeClr val="tx2"/>
                  </a:solidFill>
                </a:rPr>
                <a:t>. Be kind Hearted</a:t>
              </a:r>
            </a:p>
            <a:p>
              <a:r>
                <a:rPr lang="en-US" sz="900" b="1" dirty="0" smtClean="0">
                  <a:solidFill>
                    <a:schemeClr val="tx2"/>
                  </a:solidFill>
                </a:rPr>
                <a:t>. Be merciful</a:t>
              </a:r>
            </a:p>
            <a:p>
              <a:r>
                <a:rPr lang="en-US" sz="900" b="1" dirty="0" smtClean="0">
                  <a:solidFill>
                    <a:schemeClr val="tx2"/>
                  </a:solidFill>
                </a:rPr>
                <a:t>. Be caring</a:t>
              </a:r>
              <a:endParaRPr lang="en-US" sz="900" b="1" dirty="0">
                <a:solidFill>
                  <a:schemeClr val="tx2"/>
                </a:solidFill>
              </a:endParaRPr>
            </a:p>
          </p:txBody>
        </p:sp>
      </p:gr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2000"/>
                                        <p:tgtEl>
                                          <p:spTgt spid="7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2000"/>
                                        <p:tgtEl>
                                          <p:spTgt spid="7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2000"/>
                                        <p:tgtEl>
                                          <p:spTgt spid="8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20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9"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cture3treesfinal.png"/>
          <p:cNvPicPr>
            <a:picLocks noChangeAspect="1"/>
          </p:cNvPicPr>
          <p:nvPr/>
        </p:nvPicPr>
        <p:blipFill>
          <a:blip r:embed="rId2" cstate="print"/>
          <a:stretch>
            <a:fillRect/>
          </a:stretch>
        </p:blipFill>
        <p:spPr>
          <a:xfrm>
            <a:off x="6858000" y="2819400"/>
            <a:ext cx="9144000" cy="5144756"/>
          </a:xfrm>
          <a:prstGeom prst="rect">
            <a:avLst/>
          </a:prstGeom>
        </p:spPr>
      </p:pic>
      <p:sp>
        <p:nvSpPr>
          <p:cNvPr id="3" name="Title 2"/>
          <p:cNvSpPr>
            <a:spLocks noGrp="1"/>
          </p:cNvSpPr>
          <p:nvPr>
            <p:ph type="ctrTitle" idx="4294967295"/>
          </p:nvPr>
        </p:nvSpPr>
        <p:spPr>
          <a:xfrm>
            <a:off x="1371600" y="1143000"/>
            <a:ext cx="6477000" cy="3810000"/>
          </a:xfrm>
        </p:spPr>
        <p:txBody>
          <a:bodyPr>
            <a:noAutofit/>
          </a:bodyPr>
          <a:lstStyle/>
          <a:p>
            <a:r>
              <a:rPr lang="en-US" sz="1600" b="1" dirty="0" smtClean="0">
                <a:solidFill>
                  <a:schemeClr val="tx2"/>
                </a:solidFill>
                <a:effectLst>
                  <a:outerShdw blurRad="38100" dist="38100" dir="2700000" algn="tl">
                    <a:srgbClr val="000000">
                      <a:alpha val="43137"/>
                    </a:srgbClr>
                  </a:outerShdw>
                </a:effectLst>
              </a:rPr>
              <a:t> The Bible Reads:</a:t>
            </a:r>
            <a:r>
              <a:rPr lang="en-US" sz="1600" dirty="0" smtClean="0">
                <a:solidFill>
                  <a:schemeClr val="tx2"/>
                </a:solidFill>
                <a:effectLst>
                  <a:outerShdw blurRad="38100" dist="38100" dir="2700000" algn="tl">
                    <a:srgbClr val="000000">
                      <a:alpha val="43137"/>
                    </a:srgbClr>
                  </a:outerShdw>
                </a:effectLst>
              </a:rPr>
              <a:t/>
            </a:r>
            <a:br>
              <a:rPr lang="en-US" sz="1600" dirty="0" smtClean="0">
                <a:solidFill>
                  <a:schemeClr val="tx2"/>
                </a:solidFill>
                <a:effectLst>
                  <a:outerShdw blurRad="38100" dist="38100" dir="2700000" algn="tl">
                    <a:srgbClr val="000000">
                      <a:alpha val="43137"/>
                    </a:srgbClr>
                  </a:outerShdw>
                </a:effectLst>
              </a:rPr>
            </a:br>
            <a:r>
              <a:rPr lang="en-US" sz="1600" b="1" dirty="0" smtClean="0">
                <a:solidFill>
                  <a:schemeClr val="tx2"/>
                </a:solidFill>
              </a:rPr>
              <a:t>2 My little children, these things write I unto you, that ye sin not. And if any man sin, we have an advocate with the Father, Jesus Christ the righteous:</a:t>
            </a:r>
            <a:br>
              <a:rPr lang="en-US" sz="1600" b="1" dirty="0" smtClean="0">
                <a:solidFill>
                  <a:schemeClr val="tx2"/>
                </a:solidFill>
              </a:rPr>
            </a:br>
            <a:r>
              <a:rPr lang="en-US" sz="1600" b="1" baseline="30000" dirty="0" smtClean="0">
                <a:solidFill>
                  <a:schemeClr val="tx2"/>
                </a:solidFill>
              </a:rPr>
              <a:t>2 </a:t>
            </a:r>
            <a:r>
              <a:rPr lang="en-US" sz="1600" b="1" dirty="0" smtClean="0">
                <a:solidFill>
                  <a:schemeClr val="tx2"/>
                </a:solidFill>
              </a:rPr>
              <a:t>And he is the propitiation for our sins: and not for ours only, but also for the sins of the whole world.</a:t>
            </a:r>
            <a:br>
              <a:rPr lang="en-US" sz="1600" b="1" dirty="0" smtClean="0">
                <a:solidFill>
                  <a:schemeClr val="tx2"/>
                </a:solidFill>
              </a:rPr>
            </a:br>
            <a:r>
              <a:rPr lang="en-US" sz="1600" b="1" baseline="30000" dirty="0" smtClean="0">
                <a:solidFill>
                  <a:schemeClr val="tx2"/>
                </a:solidFill>
              </a:rPr>
              <a:t>3 </a:t>
            </a:r>
            <a:r>
              <a:rPr lang="en-US" sz="1600" b="1" dirty="0" smtClean="0">
                <a:solidFill>
                  <a:schemeClr val="tx2"/>
                </a:solidFill>
              </a:rPr>
              <a:t>And hereby we do know that we know him, if we keep his commandments.</a:t>
            </a:r>
            <a:br>
              <a:rPr lang="en-US" sz="1600" b="1" dirty="0" smtClean="0">
                <a:solidFill>
                  <a:schemeClr val="tx2"/>
                </a:solidFill>
              </a:rPr>
            </a:br>
            <a:r>
              <a:rPr lang="en-US" sz="1600" b="1" baseline="30000" dirty="0" smtClean="0">
                <a:solidFill>
                  <a:schemeClr val="tx2"/>
                </a:solidFill>
              </a:rPr>
              <a:t>4 </a:t>
            </a:r>
            <a:r>
              <a:rPr lang="en-US" sz="1600" b="1" dirty="0" smtClean="0">
                <a:solidFill>
                  <a:schemeClr val="tx2"/>
                </a:solidFill>
              </a:rPr>
              <a:t>He that </a:t>
            </a:r>
            <a:r>
              <a:rPr lang="en-US" sz="1600" b="1" dirty="0" err="1" smtClean="0">
                <a:solidFill>
                  <a:schemeClr val="tx2"/>
                </a:solidFill>
              </a:rPr>
              <a:t>saith</a:t>
            </a:r>
            <a:r>
              <a:rPr lang="en-US" sz="1600" b="1" dirty="0" smtClean="0">
                <a:solidFill>
                  <a:schemeClr val="tx2"/>
                </a:solidFill>
              </a:rPr>
              <a:t>, I know him, and </a:t>
            </a:r>
            <a:r>
              <a:rPr lang="en-US" sz="1600" b="1" dirty="0" err="1" smtClean="0">
                <a:solidFill>
                  <a:schemeClr val="tx2"/>
                </a:solidFill>
              </a:rPr>
              <a:t>keepeth</a:t>
            </a:r>
            <a:r>
              <a:rPr lang="en-US" sz="1600" b="1" dirty="0" smtClean="0">
                <a:solidFill>
                  <a:schemeClr val="tx2"/>
                </a:solidFill>
              </a:rPr>
              <a:t> not his commandments, is a liar, and the truth is not in him.</a:t>
            </a:r>
            <a:br>
              <a:rPr lang="en-US" sz="1600" b="1" dirty="0" smtClean="0">
                <a:solidFill>
                  <a:schemeClr val="tx2"/>
                </a:solidFill>
              </a:rPr>
            </a:br>
            <a:r>
              <a:rPr lang="en-US" sz="1600" b="1" baseline="30000" dirty="0" smtClean="0">
                <a:solidFill>
                  <a:schemeClr val="tx2"/>
                </a:solidFill>
              </a:rPr>
              <a:t>5 </a:t>
            </a:r>
            <a:r>
              <a:rPr lang="en-US" sz="1600" b="1" dirty="0" smtClean="0">
                <a:solidFill>
                  <a:schemeClr val="tx2"/>
                </a:solidFill>
              </a:rPr>
              <a:t>But whoso </a:t>
            </a:r>
            <a:r>
              <a:rPr lang="en-US" sz="1600" b="1" dirty="0" err="1" smtClean="0">
                <a:solidFill>
                  <a:schemeClr val="tx2"/>
                </a:solidFill>
              </a:rPr>
              <a:t>keepeth</a:t>
            </a:r>
            <a:r>
              <a:rPr lang="en-US" sz="1600" b="1" dirty="0" smtClean="0">
                <a:solidFill>
                  <a:schemeClr val="tx2"/>
                </a:solidFill>
              </a:rPr>
              <a:t> his word, in him verily is the love of God perfected: hereby know we that we are in him.</a:t>
            </a:r>
            <a:br>
              <a:rPr lang="en-US" sz="1600" b="1" dirty="0" smtClean="0">
                <a:solidFill>
                  <a:schemeClr val="tx2"/>
                </a:solidFill>
              </a:rPr>
            </a:br>
            <a:r>
              <a:rPr lang="en-US" sz="1600" b="1" baseline="30000" dirty="0" smtClean="0">
                <a:solidFill>
                  <a:schemeClr val="tx2"/>
                </a:solidFill>
              </a:rPr>
              <a:t>6 </a:t>
            </a:r>
            <a:r>
              <a:rPr lang="en-US" sz="1600" b="1" dirty="0" smtClean="0">
                <a:solidFill>
                  <a:schemeClr val="tx2"/>
                </a:solidFill>
              </a:rPr>
              <a:t>He that </a:t>
            </a:r>
            <a:r>
              <a:rPr lang="en-US" sz="1600" b="1" dirty="0" err="1" smtClean="0">
                <a:solidFill>
                  <a:schemeClr val="tx2"/>
                </a:solidFill>
              </a:rPr>
              <a:t>saith</a:t>
            </a:r>
            <a:r>
              <a:rPr lang="en-US" sz="1600" b="1" dirty="0" smtClean="0">
                <a:solidFill>
                  <a:schemeClr val="tx2"/>
                </a:solidFill>
              </a:rPr>
              <a:t> he </a:t>
            </a:r>
            <a:r>
              <a:rPr lang="en-US" sz="1600" b="1" dirty="0" err="1" smtClean="0">
                <a:solidFill>
                  <a:schemeClr val="tx2"/>
                </a:solidFill>
              </a:rPr>
              <a:t>abideth</a:t>
            </a:r>
            <a:r>
              <a:rPr lang="en-US" sz="1600" b="1" dirty="0" smtClean="0">
                <a:solidFill>
                  <a:schemeClr val="tx2"/>
                </a:solidFill>
              </a:rPr>
              <a:t> in him ought himself also so to walk, even as he walked.</a:t>
            </a:r>
            <a:br>
              <a:rPr lang="en-US" sz="1600" b="1" dirty="0" smtClean="0">
                <a:solidFill>
                  <a:schemeClr val="tx2"/>
                </a:solidFill>
              </a:rPr>
            </a:br>
            <a:r>
              <a:rPr lang="en-US" sz="1600" b="1" dirty="0" smtClean="0">
                <a:solidFill>
                  <a:schemeClr val="tx2"/>
                </a:solidFill>
              </a:rPr>
              <a:t> </a:t>
            </a:r>
            <a:r>
              <a:rPr lang="en-US" sz="1600" b="1" dirty="0" smtClean="0">
                <a:solidFill>
                  <a:schemeClr val="tx2"/>
                </a:solidFill>
                <a:effectLst>
                  <a:outerShdw blurRad="38100" dist="38100" dir="2700000" algn="tl">
                    <a:srgbClr val="000000">
                      <a:alpha val="43137"/>
                    </a:srgbClr>
                  </a:outerShdw>
                </a:effectLst>
              </a:rPr>
              <a:t>1 John 2King James Version (KJV)</a:t>
            </a:r>
            <a:br>
              <a:rPr lang="en-US" sz="1600" b="1" dirty="0" smtClean="0">
                <a:solidFill>
                  <a:schemeClr val="tx2"/>
                </a:solidFill>
                <a:effectLst>
                  <a:outerShdw blurRad="38100" dist="38100" dir="2700000" algn="tl">
                    <a:srgbClr val="000000">
                      <a:alpha val="43137"/>
                    </a:srgbClr>
                  </a:outerShdw>
                </a:effectLst>
              </a:rPr>
            </a:br>
            <a:r>
              <a:rPr lang="en-US" sz="1600" b="1" dirty="0" smtClean="0">
                <a:solidFill>
                  <a:schemeClr val="tx2"/>
                </a:solidFill>
                <a:effectLst>
                  <a:outerShdw blurRad="38100" dist="38100" dir="2700000" algn="tl">
                    <a:srgbClr val="000000">
                      <a:alpha val="43137"/>
                    </a:srgbClr>
                  </a:outerShdw>
                </a:effectLst>
              </a:rPr>
              <a:t/>
            </a:r>
            <a:br>
              <a:rPr lang="en-US" sz="1600" b="1" dirty="0" smtClean="0">
                <a:solidFill>
                  <a:schemeClr val="tx2"/>
                </a:solidFill>
                <a:effectLst>
                  <a:outerShdw blurRad="38100" dist="38100" dir="2700000" algn="tl">
                    <a:srgbClr val="000000">
                      <a:alpha val="43137"/>
                    </a:srgbClr>
                  </a:outerShdw>
                </a:effectLst>
              </a:rPr>
            </a:br>
            <a:r>
              <a:rPr lang="en-US" sz="1600" b="1" dirty="0" smtClean="0">
                <a:solidFill>
                  <a:schemeClr val="tx2"/>
                </a:solidFill>
                <a:effectLst>
                  <a:outerShdw blurRad="38100" dist="38100" dir="2700000" algn="tl">
                    <a:srgbClr val="000000">
                      <a:alpha val="43137"/>
                    </a:srgbClr>
                  </a:outerShdw>
                </a:effectLst>
              </a:rPr>
              <a:t>There is a Quote of mind that I have used for years an that is  “ To know Him is to love him, and to love Him is to worship Him an to worship Him you will serve him”! </a:t>
            </a:r>
            <a:br>
              <a:rPr lang="en-US" sz="1600" b="1" dirty="0" smtClean="0">
                <a:solidFill>
                  <a:schemeClr val="tx2"/>
                </a:solidFill>
                <a:effectLst>
                  <a:outerShdw blurRad="38100" dist="38100" dir="2700000" algn="tl">
                    <a:srgbClr val="000000">
                      <a:alpha val="43137"/>
                    </a:srgbClr>
                  </a:outerShdw>
                </a:effectLst>
              </a:rPr>
            </a:br>
            <a:r>
              <a:rPr lang="en-US" sz="1600" b="1" dirty="0" smtClean="0">
                <a:solidFill>
                  <a:schemeClr val="tx2"/>
                </a:solidFill>
                <a:effectLst>
                  <a:outerShdw blurRad="38100" dist="38100" dir="2700000" algn="tl">
                    <a:srgbClr val="000000">
                      <a:alpha val="43137"/>
                    </a:srgbClr>
                  </a:outerShdw>
                </a:effectLst>
              </a:rPr>
              <a:t>by Pastor Tony Catron</a:t>
            </a:r>
            <a:endParaRPr lang="en-US" sz="1600" b="1" dirty="0">
              <a:solidFill>
                <a:schemeClr val="tx2"/>
              </a:solidFill>
              <a:effectLst>
                <a:outerShdw blurRad="38100" dist="38100" dir="2700000" algn="tl">
                  <a:srgbClr val="000000">
                    <a:alpha val="43137"/>
                  </a:srgbClr>
                </a:outerShdw>
              </a:effectLst>
            </a:endParaRPr>
          </a:p>
        </p:txBody>
      </p:sp>
      <p:pic>
        <p:nvPicPr>
          <p:cNvPr id="5" name="Picture 4" descr="Picture2 treesfinal.png"/>
          <p:cNvPicPr>
            <a:picLocks noChangeAspect="1"/>
          </p:cNvPicPr>
          <p:nvPr/>
        </p:nvPicPr>
        <p:blipFill>
          <a:blip r:embed="rId3" cstate="print"/>
          <a:stretch>
            <a:fillRect/>
          </a:stretch>
        </p:blipFill>
        <p:spPr>
          <a:xfrm>
            <a:off x="1752600" y="4038600"/>
            <a:ext cx="5867400" cy="3301218"/>
          </a:xfrm>
          <a:prstGeom prst="rect">
            <a:avLst/>
          </a:prstGeom>
        </p:spPr>
      </p:pic>
      <p:pic>
        <p:nvPicPr>
          <p:cNvPr id="9" name="Picture 8" descr="Picture2 treesfinal.png"/>
          <p:cNvPicPr>
            <a:picLocks noChangeAspect="1"/>
          </p:cNvPicPr>
          <p:nvPr/>
        </p:nvPicPr>
        <p:blipFill>
          <a:blip r:embed="rId4" cstate="print"/>
          <a:stretch>
            <a:fillRect/>
          </a:stretch>
        </p:blipFill>
        <p:spPr>
          <a:xfrm rot="11001270" flipV="1">
            <a:off x="1870418" y="5486942"/>
            <a:ext cx="2667000" cy="1500554"/>
          </a:xfrm>
          <a:prstGeom prst="rect">
            <a:avLst/>
          </a:prstGeom>
        </p:spPr>
      </p:pic>
      <p:pic>
        <p:nvPicPr>
          <p:cNvPr id="11" name="Picture 10" descr="Picture2 treesfinal.png"/>
          <p:cNvPicPr>
            <a:picLocks noChangeAspect="1"/>
          </p:cNvPicPr>
          <p:nvPr/>
        </p:nvPicPr>
        <p:blipFill>
          <a:blip r:embed="rId5" cstate="print"/>
          <a:stretch>
            <a:fillRect/>
          </a:stretch>
        </p:blipFill>
        <p:spPr>
          <a:xfrm>
            <a:off x="0" y="5867400"/>
            <a:ext cx="1354336" cy="762000"/>
          </a:xfrm>
          <a:prstGeom prst="rect">
            <a:avLst/>
          </a:prstGeom>
        </p:spPr>
      </p:pic>
      <p:pic>
        <p:nvPicPr>
          <p:cNvPr id="12" name="Picture 11" descr="Picture3treesfinal.png"/>
          <p:cNvPicPr>
            <a:picLocks noChangeAspect="1"/>
          </p:cNvPicPr>
          <p:nvPr/>
        </p:nvPicPr>
        <p:blipFill>
          <a:blip r:embed="rId2" cstate="print"/>
          <a:stretch>
            <a:fillRect/>
          </a:stretch>
        </p:blipFill>
        <p:spPr>
          <a:xfrm>
            <a:off x="5638800" y="3657600"/>
            <a:ext cx="6629400" cy="395402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610600" cy="1219200"/>
          </a:xfrm>
        </p:spPr>
        <p:txBody>
          <a:bodyPr>
            <a:noAutofit/>
          </a:bodyPr>
          <a:lstStyle/>
          <a:p>
            <a:r>
              <a:rPr lang="en-US" sz="1400" dirty="0" smtClean="0"/>
              <a:t>During the early 1900’s the ACOG: Apostolic Church God, P.A.W. :Pentecostal Assemblies of the World or the H.C. :Holiness churches, J.O. : Jesus Only  and COGIC ,Church of God in Christ had took some of the terms and skewed the meaning to those terms in there Prospective Christian movements to suite the leader understanding.  This has left the Church and people confused in the church and out. for Example:</a:t>
            </a:r>
            <a:r>
              <a:rPr lang="en-US" sz="1750" dirty="0" smtClean="0"/>
              <a:t/>
            </a:r>
            <a:br>
              <a:rPr lang="en-US" sz="1750" dirty="0" smtClean="0"/>
            </a:br>
            <a:r>
              <a:rPr lang="en-US" sz="1750" dirty="0" smtClean="0"/>
              <a:t/>
            </a:r>
            <a:br>
              <a:rPr lang="en-US" sz="1750" dirty="0" smtClean="0"/>
            </a:br>
            <a:r>
              <a:rPr lang="en-US" sz="1750" dirty="0" smtClean="0"/>
              <a:t> “</a:t>
            </a:r>
            <a:r>
              <a:rPr lang="en-US" sz="1800" dirty="0" smtClean="0"/>
              <a:t>The terminology that has people out of the church and the real     understanding!!!”</a:t>
            </a:r>
            <a:endParaRPr lang="en-US" sz="1750" dirty="0"/>
          </a:p>
        </p:txBody>
      </p:sp>
      <p:sp>
        <p:nvSpPr>
          <p:cNvPr id="3" name="Text Placeholder 2"/>
          <p:cNvSpPr>
            <a:spLocks noGrp="1"/>
          </p:cNvSpPr>
          <p:nvPr>
            <p:ph type="body" idx="4294967295"/>
          </p:nvPr>
        </p:nvSpPr>
        <p:spPr>
          <a:xfrm>
            <a:off x="304800" y="2057400"/>
            <a:ext cx="3717925" cy="823912"/>
          </a:xfrm>
        </p:spPr>
        <p:txBody>
          <a:bodyPr>
            <a:normAutofit/>
          </a:bodyPr>
          <a:lstStyle/>
          <a:p>
            <a:pPr>
              <a:buNone/>
            </a:pPr>
            <a:r>
              <a:rPr lang="en-US" sz="2000" dirty="0" smtClean="0">
                <a:solidFill>
                  <a:schemeClr val="tx2"/>
                </a:solidFill>
              </a:rPr>
              <a:t>The old Understanding</a:t>
            </a:r>
            <a:endParaRPr lang="en-US" sz="2000" dirty="0">
              <a:solidFill>
                <a:schemeClr val="tx2"/>
              </a:solidFill>
            </a:endParaRPr>
          </a:p>
        </p:txBody>
      </p:sp>
      <p:sp>
        <p:nvSpPr>
          <p:cNvPr id="5" name="Text Placeholder 4"/>
          <p:cNvSpPr>
            <a:spLocks noGrp="1"/>
          </p:cNvSpPr>
          <p:nvPr>
            <p:ph type="body" sz="quarter" idx="4294967295"/>
          </p:nvPr>
        </p:nvSpPr>
        <p:spPr>
          <a:xfrm>
            <a:off x="4876800" y="1828800"/>
            <a:ext cx="3733800" cy="5029200"/>
          </a:xfrm>
        </p:spPr>
        <p:txBody>
          <a:bodyPr>
            <a:noAutofit/>
          </a:bodyPr>
          <a:lstStyle/>
          <a:p>
            <a:pPr>
              <a:buNone/>
            </a:pPr>
            <a:r>
              <a:rPr lang="en-US" sz="1900" dirty="0" smtClean="0">
                <a:solidFill>
                  <a:schemeClr val="tx2"/>
                </a:solidFill>
              </a:rPr>
              <a:t>The Real understanding</a:t>
            </a:r>
          </a:p>
          <a:p>
            <a:pPr>
              <a:buFont typeface="Wingdings" pitchFamily="2" charset="2"/>
              <a:buChar char="§"/>
            </a:pPr>
            <a:r>
              <a:rPr lang="en-US" sz="1000" b="1" baseline="30000" dirty="0" smtClean="0">
                <a:solidFill>
                  <a:schemeClr val="tx2"/>
                </a:solidFill>
              </a:rPr>
              <a:t>12 </a:t>
            </a:r>
            <a:r>
              <a:rPr lang="en-US" sz="1000" b="1" dirty="0" smtClean="0">
                <a:solidFill>
                  <a:schemeClr val="tx2"/>
                </a:solidFill>
              </a:rPr>
              <a:t>Neither is there salvation in any other: for there is none other name under heaven given among men, whereby we must be saved. Acts. 4:12, 2:38 At the name of Jesus every knee should bow. Phil. 2:5-11. (King James Version) </a:t>
            </a:r>
          </a:p>
          <a:p>
            <a:pPr>
              <a:buFont typeface="Wingdings" pitchFamily="2" charset="2"/>
              <a:buChar char="§"/>
            </a:pPr>
            <a:r>
              <a:rPr lang="en-US" sz="1000" b="1" dirty="0" smtClean="0">
                <a:solidFill>
                  <a:schemeClr val="tx2"/>
                </a:solidFill>
              </a:rPr>
              <a:t> </a:t>
            </a:r>
            <a:r>
              <a:rPr lang="en-US" sz="1000" baseline="30000" dirty="0" smtClean="0">
                <a:solidFill>
                  <a:schemeClr val="tx2"/>
                </a:solidFill>
              </a:rPr>
              <a:t>46 </a:t>
            </a:r>
            <a:r>
              <a:rPr lang="en-US" sz="1000" dirty="0" smtClean="0">
                <a:solidFill>
                  <a:schemeClr val="tx2"/>
                </a:solidFill>
              </a:rPr>
              <a:t>And said unto them, Thus it is written, and thus it behooved Christ to suffer, and to rise from the dead the third day:   </a:t>
            </a:r>
            <a:r>
              <a:rPr lang="en-US" sz="1000" baseline="30000" dirty="0" smtClean="0">
                <a:solidFill>
                  <a:schemeClr val="tx2"/>
                </a:solidFill>
              </a:rPr>
              <a:t>47 </a:t>
            </a:r>
            <a:r>
              <a:rPr lang="en-US" sz="1000" dirty="0" smtClean="0">
                <a:solidFill>
                  <a:schemeClr val="tx2"/>
                </a:solidFill>
              </a:rPr>
              <a:t>And that repentance and remission of sins should be preached in his name among all nations, beginning at Jerusalem. </a:t>
            </a:r>
            <a:r>
              <a:rPr lang="en-US" sz="1000" b="1" dirty="0" smtClean="0">
                <a:solidFill>
                  <a:schemeClr val="tx2"/>
                </a:solidFill>
              </a:rPr>
              <a:t>Luke 24:46-47 (KJV)</a:t>
            </a:r>
            <a:r>
              <a:rPr lang="en-US" sz="1000" dirty="0" smtClean="0">
                <a:solidFill>
                  <a:schemeClr val="tx2"/>
                </a:solidFill>
              </a:rPr>
              <a:t> </a:t>
            </a:r>
            <a:endParaRPr lang="en-US" sz="1000" dirty="0" smtClean="0">
              <a:solidFill>
                <a:schemeClr val="tx2"/>
              </a:solidFill>
            </a:endParaRPr>
          </a:p>
          <a:p>
            <a:pPr>
              <a:buNone/>
            </a:pPr>
            <a:r>
              <a:rPr lang="en-US" sz="1000" dirty="0" smtClean="0">
                <a:solidFill>
                  <a:schemeClr val="tx2"/>
                </a:solidFill>
              </a:rPr>
              <a:t>      The </a:t>
            </a:r>
            <a:r>
              <a:rPr lang="en-US" sz="1000" dirty="0" smtClean="0">
                <a:solidFill>
                  <a:schemeClr val="tx2"/>
                </a:solidFill>
              </a:rPr>
              <a:t>Idea of “tarrying” for the Holy Ghost came out of the Pentecostal Revival which started in 1906 around the turn of the 20</a:t>
            </a:r>
            <a:r>
              <a:rPr lang="en-US" sz="1000" baseline="30000" dirty="0" smtClean="0">
                <a:solidFill>
                  <a:schemeClr val="tx2"/>
                </a:solidFill>
              </a:rPr>
              <a:t>th</a:t>
            </a:r>
            <a:r>
              <a:rPr lang="en-US" sz="1000" dirty="0" smtClean="0">
                <a:solidFill>
                  <a:schemeClr val="tx2"/>
                </a:solidFill>
              </a:rPr>
              <a:t> century. It started in a mission church on Azusa St. in los Angeles </a:t>
            </a:r>
            <a:r>
              <a:rPr lang="en-US" sz="1000" dirty="0" smtClean="0">
                <a:solidFill>
                  <a:schemeClr val="tx2"/>
                </a:solidFill>
              </a:rPr>
              <a:t>California The </a:t>
            </a:r>
            <a:r>
              <a:rPr lang="en-US" sz="1000" dirty="0" smtClean="0">
                <a:solidFill>
                  <a:schemeClr val="tx2"/>
                </a:solidFill>
              </a:rPr>
              <a:t>word </a:t>
            </a:r>
            <a:r>
              <a:rPr lang="en-US" sz="1000" b="1" dirty="0" smtClean="0">
                <a:solidFill>
                  <a:schemeClr val="tx2"/>
                </a:solidFill>
                <a:effectLst>
                  <a:outerShdw blurRad="38100" dist="38100" dir="2700000" algn="tl">
                    <a:srgbClr val="000000">
                      <a:alpha val="43137"/>
                    </a:srgbClr>
                  </a:outerShdw>
                </a:effectLst>
              </a:rPr>
              <a:t>“Tarry means” </a:t>
            </a:r>
            <a:r>
              <a:rPr lang="en-US" sz="1000" dirty="0" smtClean="0">
                <a:solidFill>
                  <a:schemeClr val="tx2"/>
                </a:solidFill>
              </a:rPr>
              <a:t>wait for, look for, expect, abide still, abide, sit  remain, dwell, endure. But the church </a:t>
            </a:r>
            <a:r>
              <a:rPr lang="en-US" sz="1000" dirty="0" smtClean="0">
                <a:solidFill>
                  <a:schemeClr val="tx2"/>
                </a:solidFill>
              </a:rPr>
              <a:t>changed it to weeping crying and babbling, then after every thing was over most of the time they said your after hearing a certain sound that may sound like a tongue for ex:( E come in a Honda or E </a:t>
            </a:r>
            <a:r>
              <a:rPr lang="en-US" sz="1000" dirty="0" err="1" smtClean="0">
                <a:solidFill>
                  <a:schemeClr val="tx2"/>
                </a:solidFill>
              </a:rPr>
              <a:t>bo</a:t>
            </a:r>
            <a:r>
              <a:rPr lang="en-US" sz="1000" dirty="0" smtClean="0">
                <a:solidFill>
                  <a:schemeClr val="tx2"/>
                </a:solidFill>
              </a:rPr>
              <a:t>-shy) they would say your save. Now with all fairness at one time someone may had said these word as they receive the Gift of the Holy Ghost.</a:t>
            </a:r>
            <a:r>
              <a:rPr lang="en-US" sz="1000" dirty="0" smtClean="0">
                <a:solidFill>
                  <a:schemeClr val="tx2"/>
                </a:solidFill>
              </a:rPr>
              <a:t> </a:t>
            </a:r>
            <a:endParaRPr lang="en-US" sz="1000" dirty="0">
              <a:solidFill>
                <a:schemeClr val="tx2"/>
              </a:solidFill>
            </a:endParaRPr>
          </a:p>
        </p:txBody>
      </p:sp>
      <p:sp>
        <p:nvSpPr>
          <p:cNvPr id="7" name="TextBox 6"/>
          <p:cNvSpPr txBox="1"/>
          <p:nvPr/>
        </p:nvSpPr>
        <p:spPr>
          <a:xfrm>
            <a:off x="609600" y="2514600"/>
            <a:ext cx="3200400" cy="2031325"/>
          </a:xfrm>
          <a:prstGeom prst="rect">
            <a:avLst/>
          </a:prstGeom>
          <a:noFill/>
        </p:spPr>
        <p:txBody>
          <a:bodyPr wrap="square" rtlCol="0">
            <a:spAutoFit/>
          </a:bodyPr>
          <a:lstStyle/>
          <a:p>
            <a:pPr>
              <a:buFont typeface="Wingdings" pitchFamily="2" charset="2"/>
              <a:buChar char="Ø"/>
            </a:pPr>
            <a:r>
              <a:rPr lang="en-US" sz="1200" b="1" dirty="0" smtClean="0">
                <a:solidFill>
                  <a:schemeClr val="tx2"/>
                </a:solidFill>
                <a:effectLst>
                  <a:outerShdw blurRad="38100" dist="38100" dir="2700000" algn="tl">
                    <a:srgbClr val="000000">
                      <a:alpha val="43137"/>
                    </a:srgbClr>
                  </a:outerShdw>
                </a:effectLst>
              </a:rPr>
              <a:t>Baptizing</a:t>
            </a:r>
            <a:r>
              <a:rPr lang="en-US" sz="1200" dirty="0" smtClean="0">
                <a:solidFill>
                  <a:schemeClr val="tx2"/>
                </a:solidFill>
              </a:rPr>
              <a:t> in who’s name, Father, son, Holy spirit. the bible reads Ghost not spirit!</a:t>
            </a:r>
          </a:p>
          <a:p>
            <a:pPr>
              <a:buFont typeface="Wingdings" pitchFamily="2" charset="2"/>
              <a:buChar char="Ø"/>
            </a:pPr>
            <a:endParaRPr lang="en-US" sz="1200" dirty="0" smtClean="0">
              <a:solidFill>
                <a:schemeClr val="tx2"/>
              </a:solidFill>
            </a:endParaRPr>
          </a:p>
          <a:p>
            <a:pPr>
              <a:buFont typeface="Wingdings" pitchFamily="2" charset="2"/>
              <a:buChar char="Ø"/>
            </a:pPr>
            <a:r>
              <a:rPr lang="en-US" sz="1200" dirty="0" smtClean="0">
                <a:solidFill>
                  <a:schemeClr val="tx2"/>
                </a:solidFill>
              </a:rPr>
              <a:t>Tarrying for the </a:t>
            </a:r>
            <a:r>
              <a:rPr lang="en-US" sz="1200" b="1" dirty="0" smtClean="0">
                <a:solidFill>
                  <a:schemeClr val="tx2"/>
                </a:solidFill>
                <a:effectLst>
                  <a:outerShdw blurRad="38100" dist="38100" dir="2700000" algn="tl">
                    <a:srgbClr val="000000">
                      <a:alpha val="43137"/>
                    </a:srgbClr>
                  </a:outerShdw>
                </a:effectLst>
              </a:rPr>
              <a:t>Holy Ghost </a:t>
            </a:r>
            <a:r>
              <a:rPr lang="en-US" sz="1200" dirty="0" smtClean="0">
                <a:solidFill>
                  <a:schemeClr val="tx2"/>
                </a:solidFill>
              </a:rPr>
              <a:t>The image that this conjures up is one on there knees foaming at the mouth eyes full of tears calling out the distorted name of Jesus</a:t>
            </a:r>
          </a:p>
          <a:p>
            <a:pPr>
              <a:buFont typeface="Wingdings" pitchFamily="2" charset="2"/>
              <a:buChar char="Ø"/>
            </a:pP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533400"/>
            <a:ext cx="7543802" cy="1219200"/>
          </a:xfrm>
        </p:spPr>
        <p:txBody>
          <a:bodyPr>
            <a:normAutofit/>
          </a:bodyPr>
          <a:lstStyle/>
          <a:p>
            <a:r>
              <a:rPr lang="en-US" sz="2000" dirty="0" smtClean="0">
                <a:effectLst>
                  <a:outerShdw blurRad="38100" dist="38100" dir="2700000" algn="tl">
                    <a:srgbClr val="000000">
                      <a:alpha val="43137"/>
                    </a:srgbClr>
                  </a:outerShdw>
                </a:effectLst>
              </a:rPr>
              <a:t>“The terminology that has cause people to leave the church and the real understanding of the word that has be misinterpreted!”continue….</a:t>
            </a:r>
            <a:endParaRPr lang="en-US" sz="2000" dirty="0">
              <a:effectLst>
                <a:outerShdw blurRad="38100" dist="38100" dir="2700000" algn="tl">
                  <a:srgbClr val="000000">
                    <a:alpha val="43137"/>
                  </a:srgbClr>
                </a:outerShdw>
              </a:effectLst>
            </a:endParaRPr>
          </a:p>
        </p:txBody>
      </p:sp>
      <p:sp>
        <p:nvSpPr>
          <p:cNvPr id="3" name="Rectangle 2"/>
          <p:cNvSpPr/>
          <p:nvPr/>
        </p:nvSpPr>
        <p:spPr>
          <a:xfrm>
            <a:off x="609600" y="2590800"/>
            <a:ext cx="2743200" cy="830997"/>
          </a:xfrm>
          <a:prstGeom prst="rect">
            <a:avLst/>
          </a:prstGeom>
        </p:spPr>
        <p:txBody>
          <a:bodyPr wrap="square">
            <a:spAutoFit/>
          </a:bodyPr>
          <a:lstStyle/>
          <a:p>
            <a:pPr marL="228600" indent="-228600">
              <a:buFont typeface="+mj-lt"/>
              <a:buAutoNum type="arabicParenR"/>
            </a:pPr>
            <a:r>
              <a:rPr lang="en-US" sz="1200" dirty="0" smtClean="0">
                <a:solidFill>
                  <a:schemeClr val="tx2"/>
                </a:solidFill>
              </a:rPr>
              <a:t> where did the term speaking in tongues is the evidence having salvation or being save come from?</a:t>
            </a:r>
          </a:p>
        </p:txBody>
      </p:sp>
      <p:sp>
        <p:nvSpPr>
          <p:cNvPr id="5" name="Rectangle 4"/>
          <p:cNvSpPr/>
          <p:nvPr/>
        </p:nvSpPr>
        <p:spPr>
          <a:xfrm>
            <a:off x="533400" y="2057400"/>
            <a:ext cx="2860078" cy="369332"/>
          </a:xfrm>
          <a:prstGeom prst="rect">
            <a:avLst/>
          </a:prstGeom>
        </p:spPr>
        <p:txBody>
          <a:bodyPr wrap="none">
            <a:spAutoFit/>
          </a:bodyPr>
          <a:lstStyle/>
          <a:p>
            <a:r>
              <a:rPr lang="en-US" dirty="0" smtClean="0">
                <a:solidFill>
                  <a:schemeClr val="tx2"/>
                </a:solidFill>
              </a:rPr>
              <a:t>The old Understanding</a:t>
            </a:r>
            <a:endParaRPr lang="en-US" dirty="0">
              <a:solidFill>
                <a:schemeClr val="tx2"/>
              </a:solidFill>
            </a:endParaRPr>
          </a:p>
        </p:txBody>
      </p:sp>
      <p:sp>
        <p:nvSpPr>
          <p:cNvPr id="6" name="Rectangle 5"/>
          <p:cNvSpPr/>
          <p:nvPr/>
        </p:nvSpPr>
        <p:spPr>
          <a:xfrm>
            <a:off x="5181600" y="2057400"/>
            <a:ext cx="3070071" cy="369332"/>
          </a:xfrm>
          <a:prstGeom prst="rect">
            <a:avLst/>
          </a:prstGeom>
        </p:spPr>
        <p:txBody>
          <a:bodyPr wrap="none">
            <a:spAutoFit/>
          </a:bodyPr>
          <a:lstStyle/>
          <a:p>
            <a:r>
              <a:rPr lang="en-US" dirty="0" smtClean="0">
                <a:solidFill>
                  <a:schemeClr val="tx2"/>
                </a:solidFill>
              </a:rPr>
              <a:t>The Real understanding</a:t>
            </a:r>
          </a:p>
        </p:txBody>
      </p:sp>
      <p:sp>
        <p:nvSpPr>
          <p:cNvPr id="8" name="TextBox 7"/>
          <p:cNvSpPr txBox="1"/>
          <p:nvPr/>
        </p:nvSpPr>
        <p:spPr>
          <a:xfrm>
            <a:off x="5181600" y="2438400"/>
            <a:ext cx="3276600" cy="369332"/>
          </a:xfrm>
          <a:prstGeom prst="rect">
            <a:avLst/>
          </a:prstGeom>
          <a:noFill/>
        </p:spPr>
        <p:txBody>
          <a:bodyPr wrap="square" rtlCol="0">
            <a:spAutoFit/>
          </a:bodyPr>
          <a:lstStyle/>
          <a:p>
            <a:endParaRPr lang="en-US" dirty="0"/>
          </a:p>
        </p:txBody>
      </p:sp>
      <p:sp>
        <p:nvSpPr>
          <p:cNvPr id="7" name="TextBox 6"/>
          <p:cNvSpPr txBox="1"/>
          <p:nvPr/>
        </p:nvSpPr>
        <p:spPr>
          <a:xfrm>
            <a:off x="5334000" y="2590800"/>
            <a:ext cx="3048000" cy="2462213"/>
          </a:xfrm>
          <a:prstGeom prst="rect">
            <a:avLst/>
          </a:prstGeom>
          <a:noFill/>
        </p:spPr>
        <p:txBody>
          <a:bodyPr wrap="square" rtlCol="0">
            <a:spAutoFit/>
          </a:bodyPr>
          <a:lstStyle/>
          <a:p>
            <a:pPr marL="228600" indent="-228600">
              <a:buFont typeface="+mj-lt"/>
              <a:buAutoNum type="arabicParenR"/>
            </a:pPr>
            <a:r>
              <a:rPr lang="en-US" sz="1100" dirty="0" smtClean="0">
                <a:solidFill>
                  <a:schemeClr val="tx2"/>
                </a:solidFill>
              </a:rPr>
              <a:t>The Idea of speaking in tongue tongues is the evidence having salvation or being save come from? tongues is the evidence having salvation or being save come from the Pentecostal Revival which started in 1906 around the turn of the 20</a:t>
            </a:r>
            <a:r>
              <a:rPr lang="en-US" sz="1100" baseline="30000" dirty="0" smtClean="0">
                <a:solidFill>
                  <a:schemeClr val="tx2"/>
                </a:solidFill>
              </a:rPr>
              <a:t>th</a:t>
            </a:r>
            <a:r>
              <a:rPr lang="en-US" sz="1100" dirty="0" smtClean="0">
                <a:solidFill>
                  <a:schemeClr val="tx2"/>
                </a:solidFill>
              </a:rPr>
              <a:t> century as well. It started in a mission church on Azusa St. in los Angeles California This teaching has been so misunderstood for years do to lack spiritual interpretation. They use   ACT2:1-6 you have to go back to Act 1:2-17.</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effectLst>
                  <a:outerShdw blurRad="38100" dist="38100" dir="2700000" algn="tl">
                    <a:srgbClr val="000000">
                      <a:alpha val="43137"/>
                    </a:srgbClr>
                  </a:outerShdw>
                </a:effectLst>
              </a:rPr>
              <a:t>“The terminology that has cause people to leave the church and the real understanding of the word that has be misinterpreted!”continue….</a:t>
            </a:r>
            <a:endParaRPr lang="en-US" sz="2000" dirty="0"/>
          </a:p>
        </p:txBody>
      </p:sp>
      <p:sp>
        <p:nvSpPr>
          <p:cNvPr id="3" name="TextBox 2"/>
          <p:cNvSpPr txBox="1"/>
          <p:nvPr/>
        </p:nvSpPr>
        <p:spPr>
          <a:xfrm>
            <a:off x="1066800" y="2819400"/>
            <a:ext cx="2133600" cy="938719"/>
          </a:xfrm>
          <a:prstGeom prst="rect">
            <a:avLst/>
          </a:prstGeom>
          <a:noFill/>
        </p:spPr>
        <p:txBody>
          <a:bodyPr wrap="square" rtlCol="0">
            <a:spAutoFit/>
          </a:bodyPr>
          <a:lstStyle/>
          <a:p>
            <a:pPr marL="228600" indent="-228600">
              <a:buFont typeface="+mj-lt"/>
              <a:buAutoNum type="arabicParenR"/>
            </a:pPr>
            <a:r>
              <a:rPr lang="en-US" sz="1100" dirty="0" smtClean="0">
                <a:solidFill>
                  <a:schemeClr val="tx2"/>
                </a:solidFill>
              </a:rPr>
              <a:t>If you use Romans 10:9 you will be save , this is what was preached and taught throughout the world  </a:t>
            </a:r>
          </a:p>
        </p:txBody>
      </p:sp>
      <p:sp>
        <p:nvSpPr>
          <p:cNvPr id="5" name="TextBox 4"/>
          <p:cNvSpPr txBox="1"/>
          <p:nvPr/>
        </p:nvSpPr>
        <p:spPr>
          <a:xfrm>
            <a:off x="1066800" y="2209800"/>
            <a:ext cx="3048000" cy="646331"/>
          </a:xfrm>
          <a:prstGeom prst="rect">
            <a:avLst/>
          </a:prstGeom>
          <a:noFill/>
        </p:spPr>
        <p:txBody>
          <a:bodyPr wrap="square" rtlCol="0">
            <a:spAutoFit/>
          </a:bodyPr>
          <a:lstStyle/>
          <a:p>
            <a:r>
              <a:rPr lang="en-US" dirty="0" smtClean="0">
                <a:solidFill>
                  <a:schemeClr val="tx2"/>
                </a:solidFill>
              </a:rPr>
              <a:t>The old Understanding</a:t>
            </a:r>
          </a:p>
          <a:p>
            <a:endParaRPr lang="en-US" dirty="0"/>
          </a:p>
        </p:txBody>
      </p:sp>
      <p:sp>
        <p:nvSpPr>
          <p:cNvPr id="6" name="TextBox 5"/>
          <p:cNvSpPr txBox="1"/>
          <p:nvPr/>
        </p:nvSpPr>
        <p:spPr>
          <a:xfrm>
            <a:off x="4800600" y="2209800"/>
            <a:ext cx="2971800" cy="646331"/>
          </a:xfrm>
          <a:prstGeom prst="rect">
            <a:avLst/>
          </a:prstGeom>
          <a:noFill/>
        </p:spPr>
        <p:txBody>
          <a:bodyPr wrap="square" rtlCol="0">
            <a:spAutoFit/>
          </a:bodyPr>
          <a:lstStyle/>
          <a:p>
            <a:r>
              <a:rPr lang="en-US" dirty="0" smtClean="0">
                <a:solidFill>
                  <a:schemeClr val="tx2"/>
                </a:solidFill>
              </a:rPr>
              <a:t>The Real understanding</a:t>
            </a:r>
          </a:p>
          <a:p>
            <a:endParaRPr lang="en-US" dirty="0"/>
          </a:p>
        </p:txBody>
      </p:sp>
      <p:sp>
        <p:nvSpPr>
          <p:cNvPr id="8" name="TextBox 7"/>
          <p:cNvSpPr txBox="1"/>
          <p:nvPr/>
        </p:nvSpPr>
        <p:spPr>
          <a:xfrm>
            <a:off x="4876800" y="3276600"/>
            <a:ext cx="3276600" cy="2400657"/>
          </a:xfrm>
          <a:prstGeom prst="rect">
            <a:avLst/>
          </a:prstGeom>
          <a:noFill/>
        </p:spPr>
        <p:txBody>
          <a:bodyPr wrap="square" rtlCol="0">
            <a:spAutoFit/>
          </a:bodyPr>
          <a:lstStyle/>
          <a:p>
            <a:r>
              <a:rPr lang="en-US" dirty="0" smtClean="0">
                <a:solidFill>
                  <a:schemeClr val="tx2"/>
                </a:solidFill>
              </a:rPr>
              <a:t>T</a:t>
            </a:r>
            <a:r>
              <a:rPr lang="en-US" sz="1200" dirty="0" smtClean="0">
                <a:solidFill>
                  <a:schemeClr val="tx2"/>
                </a:solidFill>
              </a:rPr>
              <a:t>his was </a:t>
            </a:r>
            <a:r>
              <a:rPr lang="en-US" sz="1200" dirty="0" smtClean="0">
                <a:solidFill>
                  <a:schemeClr val="tx2"/>
                </a:solidFill>
              </a:rPr>
              <a:t>meant </a:t>
            </a:r>
            <a:r>
              <a:rPr lang="en-US" sz="1200" dirty="0" smtClean="0">
                <a:solidFill>
                  <a:schemeClr val="tx2"/>
                </a:solidFill>
              </a:rPr>
              <a:t>for Jews who at that </a:t>
            </a:r>
            <a:r>
              <a:rPr lang="en-US" sz="1200" dirty="0" smtClean="0">
                <a:solidFill>
                  <a:schemeClr val="tx2"/>
                </a:solidFill>
              </a:rPr>
              <a:t>time, </a:t>
            </a:r>
            <a:r>
              <a:rPr lang="en-US" sz="1200" dirty="0" smtClean="0">
                <a:solidFill>
                  <a:schemeClr val="tx2"/>
                </a:solidFill>
              </a:rPr>
              <a:t>new </a:t>
            </a:r>
            <a:r>
              <a:rPr lang="en-US" sz="1200" dirty="0" smtClean="0">
                <a:solidFill>
                  <a:schemeClr val="tx2"/>
                </a:solidFill>
              </a:rPr>
              <a:t>who Jesus was and where he came from and all he had done, also  they once believe in him! Not for us today, How came you come to this conclusion of roman 10:9 if you don’t know him and have no relationship with him how came you honestly just say roman 10:9. A clearer understanding might be had, When you see the people in John12:1-37 and what they new of Jesus!</a:t>
            </a:r>
            <a:endParaRPr lang="en-US" sz="1200" dirty="0">
              <a:solidFill>
                <a:schemeClr val="tx2"/>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tf03431377Edcu0</Template>
  <TotalTime>3196</TotalTime>
  <Words>854</Words>
  <Application>Microsoft Office PowerPoint</Application>
  <PresentationFormat>On-screen Show (4:3)</PresentationFormat>
  <Paragraphs>76</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Nature Illustration 16x9</vt:lpstr>
      <vt:lpstr>The Road to Salvation</vt:lpstr>
      <vt:lpstr>      Also in the Bible it reads:  12) “There is a way that seemeth right unto a man, but the end thereof are the ways of death” Proverbs 14:12.</vt:lpstr>
      <vt:lpstr>Slide 3</vt:lpstr>
      <vt:lpstr>It’s a process not work, an for those who think it’s work! The Bible reads in: Eph. 2:8-9</vt:lpstr>
      <vt:lpstr>You have to go through a process to receive salvation from our Lord and Savor Jesus Christ and it all starts out below! “You Must”</vt:lpstr>
      <vt:lpstr> The Bible Reads: 2 My little children, these things write I unto you, that ye sin not. And if any man sin, we have an advocate with the Father, Jesus Christ the righteous: 2 And he is the propitiation for our sins: and not for ours only, but also for the sins of the whole world. 3 And hereby we do know that we know him, if we keep his commandments. 4 He that saith, I know him, and keepeth not his commandments, is a liar, and the truth is not in him. 5 But whoso keepeth his word, in him verily is the love of God perfected: hereby know we that we are in him. 6 He that saith he abideth in him ought himself also so to walk, even as he walked.  1 John 2King James Version (KJV)  There is a Quote of mind that I have used for years an that is  “ To know Him is to love him, and to love Him is to worship Him an to worship Him you will serve him”!  by Pastor Tony Catron</vt:lpstr>
      <vt:lpstr>During the early 1900’s the ACOG: Apostolic Church God, P.A.W. :Pentecostal Assemblies of the World or the H.C. :Holiness churches, J.O. : Jesus Only  and COGIC ,Church of God in Christ had took some of the terms and skewed the meaning to those terms in there Prospective Christian movements to suite the leader understanding.  This has left the Church and people confused in the church and out. for Example:   “The terminology that has people out of the church and the real     understanding!!!”</vt:lpstr>
      <vt:lpstr>“The terminology that has cause people to leave the church and the real understanding of the word that has be misinterpreted!”continue….</vt:lpstr>
      <vt:lpstr>“The terminology that has cause people to leave the church and the real understanding of the word that has be misinterpreted!”continue….</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Tonyc</dc:creator>
  <cp:lastModifiedBy>ALISSA</cp:lastModifiedBy>
  <cp:revision>286</cp:revision>
  <dcterms:created xsi:type="dcterms:W3CDTF">2017-08-23T18:12:20Z</dcterms:created>
  <dcterms:modified xsi:type="dcterms:W3CDTF">2017-11-20T16:32:02Z</dcterms:modified>
</cp:coreProperties>
</file>